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1" r:id="rId1"/>
    <p:sldMasterId id="2147483793" r:id="rId2"/>
    <p:sldMasterId id="2147483805" r:id="rId3"/>
  </p:sldMasterIdLst>
  <p:notesMasterIdLst>
    <p:notesMasterId r:id="rId32"/>
  </p:notesMasterIdLst>
  <p:sldIdLst>
    <p:sldId id="301" r:id="rId4"/>
    <p:sldId id="296" r:id="rId5"/>
    <p:sldId id="325" r:id="rId6"/>
    <p:sldId id="303" r:id="rId7"/>
    <p:sldId id="326" r:id="rId8"/>
    <p:sldId id="306" r:id="rId9"/>
    <p:sldId id="307" r:id="rId10"/>
    <p:sldId id="341" r:id="rId11"/>
    <p:sldId id="356" r:id="rId12"/>
    <p:sldId id="358" r:id="rId13"/>
    <p:sldId id="359" r:id="rId14"/>
    <p:sldId id="348" r:id="rId15"/>
    <p:sldId id="357" r:id="rId16"/>
    <p:sldId id="330" r:id="rId17"/>
    <p:sldId id="335" r:id="rId18"/>
    <p:sldId id="342" r:id="rId19"/>
    <p:sldId id="343" r:id="rId20"/>
    <p:sldId id="344" r:id="rId21"/>
    <p:sldId id="353" r:id="rId22"/>
    <p:sldId id="345" r:id="rId23"/>
    <p:sldId id="354" r:id="rId24"/>
    <p:sldId id="346" r:id="rId25"/>
    <p:sldId id="347" r:id="rId26"/>
    <p:sldId id="355" r:id="rId27"/>
    <p:sldId id="333" r:id="rId28"/>
    <p:sldId id="329" r:id="rId29"/>
    <p:sldId id="340" r:id="rId30"/>
    <p:sldId id="295" r:id="rId3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3F976DD4-5EB6-42F2-B4A4-29CBC81651DB}">
          <p14:sldIdLst>
            <p14:sldId id="301"/>
            <p14:sldId id="296"/>
            <p14:sldId id="325"/>
            <p14:sldId id="303"/>
            <p14:sldId id="326"/>
            <p14:sldId id="306"/>
            <p14:sldId id="307"/>
            <p14:sldId id="341"/>
            <p14:sldId id="356"/>
            <p14:sldId id="358"/>
            <p14:sldId id="359"/>
            <p14:sldId id="348"/>
            <p14:sldId id="357"/>
            <p14:sldId id="330"/>
          </p14:sldIdLst>
        </p14:section>
        <p14:section name="مقطع بدون عنوان" id="{CFB748F8-DB71-4720-9A54-B884C45CD466}">
          <p14:sldIdLst>
            <p14:sldId id="335"/>
            <p14:sldId id="342"/>
            <p14:sldId id="343"/>
            <p14:sldId id="344"/>
            <p14:sldId id="353"/>
            <p14:sldId id="345"/>
            <p14:sldId id="354"/>
            <p14:sldId id="346"/>
            <p14:sldId id="347"/>
            <p14:sldId id="355"/>
            <p14:sldId id="333"/>
            <p14:sldId id="329"/>
            <p14:sldId id="340"/>
            <p14:sldId id="2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38" autoAdjust="0"/>
    <p:restoredTop sz="94660"/>
  </p:normalViewPr>
  <p:slideViewPr>
    <p:cSldViewPr>
      <p:cViewPr>
        <p:scale>
          <a:sx n="60" d="100"/>
          <a:sy n="60" d="100"/>
        </p:scale>
        <p:origin x="-1434" y="-3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ورقة1!$A$1</c:f>
              <c:strCache>
                <c:ptCount val="1"/>
              </c:strCache>
            </c:strRef>
          </c:tx>
          <c:val>
            <c:numRef>
              <c:f>ورقة1!$A$2:$A$5</c:f>
              <c:numCache>
                <c:formatCode>General</c:formatCode>
                <c:ptCount val="4"/>
                <c:pt idx="0">
                  <c:v>1</c:v>
                </c:pt>
                <c:pt idx="1">
                  <c:v>1.52</c:v>
                </c:pt>
                <c:pt idx="2">
                  <c:v>1.79</c:v>
                </c:pt>
                <c:pt idx="3">
                  <c:v>2.0299999999999998</c:v>
                </c:pt>
              </c:numCache>
            </c:numRef>
          </c:val>
          <c:smooth val="0"/>
        </c:ser>
        <c:ser>
          <c:idx val="1"/>
          <c:order val="1"/>
          <c:tx>
            <c:strRef>
              <c:f>ورقة1!$B$1</c:f>
              <c:strCache>
                <c:ptCount val="1"/>
              </c:strCache>
            </c:strRef>
          </c:tx>
          <c:val>
            <c:numRef>
              <c:f>ورقة1!$B$2:$B$5</c:f>
              <c:numCache>
                <c:formatCode>General</c:formatCode>
                <c:ptCount val="4"/>
              </c:numCache>
            </c:numRef>
          </c:val>
          <c:smooth val="0"/>
        </c:ser>
        <c:dLbls>
          <c:showLegendKey val="0"/>
          <c:showVal val="0"/>
          <c:showCatName val="0"/>
          <c:showSerName val="0"/>
          <c:showPercent val="0"/>
          <c:showBubbleSize val="0"/>
        </c:dLbls>
        <c:marker val="1"/>
        <c:smooth val="0"/>
        <c:axId val="150211200"/>
        <c:axId val="132751744"/>
      </c:lineChart>
      <c:catAx>
        <c:axId val="150211200"/>
        <c:scaling>
          <c:orientation val="minMax"/>
        </c:scaling>
        <c:delete val="0"/>
        <c:axPos val="b"/>
        <c:title>
          <c:tx>
            <c:rich>
              <a:bodyPr/>
              <a:lstStyle/>
              <a:p>
                <a:pPr>
                  <a:defRPr/>
                </a:pPr>
                <a:r>
                  <a:rPr lang="ar-IQ" sz="1000" baseline="0"/>
                  <a:t>مدة التحضين (يوم)</a:t>
                </a:r>
                <a:endParaRPr lang="ar-IQ" sz="1000"/>
              </a:p>
            </c:rich>
          </c:tx>
          <c:layout/>
          <c:overlay val="0"/>
        </c:title>
        <c:majorTickMark val="out"/>
        <c:minorTickMark val="none"/>
        <c:tickLblPos val="nextTo"/>
        <c:crossAx val="132751744"/>
        <c:crosses val="autoZero"/>
        <c:auto val="1"/>
        <c:lblAlgn val="ctr"/>
        <c:lblOffset val="100"/>
        <c:noMultiLvlLbl val="0"/>
      </c:catAx>
      <c:valAx>
        <c:axId val="132751744"/>
        <c:scaling>
          <c:orientation val="minMax"/>
        </c:scaling>
        <c:delete val="0"/>
        <c:axPos val="l"/>
        <c:majorGridlines/>
        <c:title>
          <c:tx>
            <c:rich>
              <a:bodyPr rot="-5400000" vert="horz"/>
              <a:lstStyle/>
              <a:p>
                <a:pPr>
                  <a:defRPr/>
                </a:pPr>
                <a:r>
                  <a:rPr lang="ar-IQ" sz="1000"/>
                  <a:t>كثافة</a:t>
                </a:r>
                <a:r>
                  <a:rPr lang="ar-IQ" sz="1000" baseline="0"/>
                  <a:t> المعلق الخلوي (×</a:t>
                </a:r>
                <a:r>
                  <a:rPr lang="en-US" sz="1000" baseline="30000"/>
                  <a:t>4</a:t>
                </a:r>
                <a:r>
                  <a:rPr lang="en-US" sz="1000" baseline="0"/>
                  <a:t>10</a:t>
                </a:r>
                <a:r>
                  <a:rPr lang="ar-IQ" sz="1000" baseline="0"/>
                  <a:t> خلية/ سم</a:t>
                </a:r>
                <a:r>
                  <a:rPr lang="en-US" sz="1000" baseline="0"/>
                  <a:t> </a:t>
                </a:r>
                <a:r>
                  <a:rPr lang="en-US" sz="1000" baseline="30000"/>
                  <a:t>3</a:t>
                </a:r>
                <a:r>
                  <a:rPr lang="ar-IQ" sz="1000" baseline="30000"/>
                  <a:t>)</a:t>
                </a:r>
              </a:p>
            </c:rich>
          </c:tx>
          <c:layout/>
          <c:overlay val="0"/>
        </c:title>
        <c:numFmt formatCode="General" sourceLinked="1"/>
        <c:majorTickMark val="out"/>
        <c:minorTickMark val="none"/>
        <c:tickLblPos val="nextTo"/>
        <c:crossAx val="150211200"/>
        <c:crosses val="autoZero"/>
        <c:crossBetween val="between"/>
      </c:valAx>
    </c:plotArea>
    <c:plotVisOnly val="1"/>
    <c:dispBlanksAs val="gap"/>
    <c:showDLblsOverMax val="0"/>
  </c:chart>
  <c:spPr>
    <a:solidFill>
      <a:sysClr val="window" lastClr="FFFFFF"/>
    </a:solidFill>
    <a:ln w="31750" cmpd="sng">
      <a:solidFill>
        <a:schemeClr val="tx1"/>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164438E-9071-4BA1-B8F8-F06FB4ED74A2}" type="datetimeFigureOut">
              <a:rPr lang="ar-IQ" smtClean="0"/>
              <a:t>15/03/1438</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E78BC42-69C2-4EA2-9C0D-B5E2BE5EB7EE}" type="slidenum">
              <a:rPr lang="ar-IQ" smtClean="0"/>
              <a:t>‹#›</a:t>
            </a:fld>
            <a:endParaRPr lang="ar-IQ"/>
          </a:p>
        </p:txBody>
      </p:sp>
    </p:spTree>
    <p:extLst>
      <p:ext uri="{BB962C8B-B14F-4D97-AF65-F5344CB8AC3E}">
        <p14:creationId xmlns:p14="http://schemas.microsoft.com/office/powerpoint/2010/main" val="14986865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0E78BC42-69C2-4EA2-9C0D-B5E2BE5EB7EE}" type="slidenum">
              <a:rPr lang="ar-IQ" smtClean="0"/>
              <a:t>28</a:t>
            </a:fld>
            <a:endParaRPr lang="ar-IQ"/>
          </a:p>
        </p:txBody>
      </p:sp>
    </p:spTree>
    <p:extLst>
      <p:ext uri="{BB962C8B-B14F-4D97-AF65-F5344CB8AC3E}">
        <p14:creationId xmlns:p14="http://schemas.microsoft.com/office/powerpoint/2010/main" val="170943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endParaRPr lang="en-US">
              <a:solidFill>
                <a:srgbClr val="FFFFFF"/>
              </a:solidFill>
            </a:endParaRPr>
          </a:p>
        </p:txBody>
      </p:sp>
      <p:sp>
        <p:nvSpPr>
          <p:cNvPr id="19" name="Footer Placeholder 18"/>
          <p:cNvSpPr>
            <a:spLocks noGrp="1"/>
          </p:cNvSpPr>
          <p:nvPr>
            <p:ph type="ftr" sz="quarter" idx="11"/>
          </p:nvPr>
        </p:nvSpPr>
        <p:spPr/>
        <p:txBody>
          <a:bodyPr/>
          <a:lstStyle/>
          <a:p>
            <a:endParaRPr lang="en-US">
              <a:solidFill>
                <a:srgbClr val="FFFFFF"/>
              </a:solidFill>
            </a:endParaRPr>
          </a:p>
        </p:txBody>
      </p:sp>
      <p:sp>
        <p:nvSpPr>
          <p:cNvPr id="27" name="Slide Number Placeholder 26"/>
          <p:cNvSpPr>
            <a:spLocks noGrp="1"/>
          </p:cNvSpPr>
          <p:nvPr>
            <p:ph type="sldNum" sz="quarter" idx="12"/>
          </p:nvPr>
        </p:nvSpPr>
        <p:spPr/>
        <p:txBody>
          <a:bodyPr/>
          <a:lstStyle/>
          <a:p>
            <a:fld id="{0560BCF5-9622-4DA0-B4FD-0EA86829109C}"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E4639028-A2C4-4CD8-9D1E-61E685558638}"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6BAE82F7-287B-4854-A0A3-C6494F5DF6B6}"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fontAlgn="base">
              <a:spcBef>
                <a:spcPct val="0"/>
              </a:spcBef>
              <a:spcAft>
                <a:spcPct val="0"/>
              </a:spcAft>
              <a:defRPr/>
            </a:pPr>
            <a:fld id="{296650DC-5B7C-4D18-8D63-AFBF951EF451}" type="slidenum">
              <a:rPr lang="ar-SA"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31840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fontAlgn="base">
              <a:spcBef>
                <a:spcPct val="0"/>
              </a:spcBef>
              <a:spcAft>
                <a:spcPct val="0"/>
              </a:spcAft>
              <a:defRPr/>
            </a:pPr>
            <a:fld id="{296650DC-5B7C-4D18-8D63-AFBF951EF451}" type="slidenum">
              <a:rPr lang="ar-SA"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749038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fontAlgn="base">
              <a:spcBef>
                <a:spcPct val="0"/>
              </a:spcBef>
              <a:spcAft>
                <a:spcPct val="0"/>
              </a:spcAft>
              <a:defRPr/>
            </a:pPr>
            <a:fld id="{296650DC-5B7C-4D18-8D63-AFBF951EF451}" type="slidenum">
              <a:rPr lang="ar-SA"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1405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p>
            <a:pPr fontAlgn="base">
              <a:spcBef>
                <a:spcPct val="0"/>
              </a:spcBef>
              <a:spcAft>
                <a:spcPct val="0"/>
              </a:spcAft>
              <a:defRPr/>
            </a:pPr>
            <a:fld id="{296650DC-5B7C-4D18-8D63-AFBF951EF451}" type="slidenum">
              <a:rPr lang="ar-SA"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68538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8" name="عنصر نائب للتذييل 7"/>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9" name="عنصر نائب لرقم الشريحة 8"/>
          <p:cNvSpPr>
            <a:spLocks noGrp="1"/>
          </p:cNvSpPr>
          <p:nvPr>
            <p:ph type="sldNum" sz="quarter" idx="12"/>
          </p:nvPr>
        </p:nvSpPr>
        <p:spPr/>
        <p:txBody>
          <a:bodyPr/>
          <a:lstStyle/>
          <a:p>
            <a:pPr fontAlgn="base">
              <a:spcBef>
                <a:spcPct val="0"/>
              </a:spcBef>
              <a:spcAft>
                <a:spcPct val="0"/>
              </a:spcAft>
              <a:defRPr/>
            </a:pPr>
            <a:fld id="{296650DC-5B7C-4D18-8D63-AFBF951EF451}" type="slidenum">
              <a:rPr lang="ar-SA"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75650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4" name="عنصر نائب للتذييل 3"/>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5" name="عنصر نائب لرقم الشريحة 4"/>
          <p:cNvSpPr>
            <a:spLocks noGrp="1"/>
          </p:cNvSpPr>
          <p:nvPr>
            <p:ph type="sldNum" sz="quarter" idx="12"/>
          </p:nvPr>
        </p:nvSpPr>
        <p:spPr/>
        <p:txBody>
          <a:bodyPr/>
          <a:lstStyle/>
          <a:p>
            <a:pPr fontAlgn="base">
              <a:spcBef>
                <a:spcPct val="0"/>
              </a:spcBef>
              <a:spcAft>
                <a:spcPct val="0"/>
              </a:spcAft>
              <a:defRPr/>
            </a:pPr>
            <a:fld id="{296650DC-5B7C-4D18-8D63-AFBF951EF451}" type="slidenum">
              <a:rPr lang="ar-SA"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3665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3" name="عنصر نائب للتذييل 2"/>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4" name="عنصر نائب لرقم الشريحة 3"/>
          <p:cNvSpPr>
            <a:spLocks noGrp="1"/>
          </p:cNvSpPr>
          <p:nvPr>
            <p:ph type="sldNum" sz="quarter" idx="12"/>
          </p:nvPr>
        </p:nvSpPr>
        <p:spPr/>
        <p:txBody>
          <a:bodyPr/>
          <a:lstStyle/>
          <a:p>
            <a:pPr fontAlgn="base">
              <a:spcBef>
                <a:spcPct val="0"/>
              </a:spcBef>
              <a:spcAft>
                <a:spcPct val="0"/>
              </a:spcAft>
              <a:defRPr/>
            </a:pPr>
            <a:fld id="{296650DC-5B7C-4D18-8D63-AFBF951EF451}" type="slidenum">
              <a:rPr lang="ar-SA"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922927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p>
            <a:pPr fontAlgn="base">
              <a:spcBef>
                <a:spcPct val="0"/>
              </a:spcBef>
              <a:spcAft>
                <a:spcPct val="0"/>
              </a:spcAft>
              <a:defRPr/>
            </a:pPr>
            <a:fld id="{296650DC-5B7C-4D18-8D63-AFBF951EF451}" type="slidenum">
              <a:rPr lang="ar-SA"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6774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3A1C42D3-3793-462F-A7A2-148A428051C2}"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عنصر نائب للتذييل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عنصر نائب لرقم الشريحة 6"/>
          <p:cNvSpPr>
            <a:spLocks noGrp="1"/>
          </p:cNvSpPr>
          <p:nvPr>
            <p:ph type="sldNum" sz="quarter" idx="12"/>
          </p:nvPr>
        </p:nvSpPr>
        <p:spPr/>
        <p:txBody>
          <a:bodyPr/>
          <a:lstStyle/>
          <a:p>
            <a:pPr fontAlgn="base">
              <a:spcBef>
                <a:spcPct val="0"/>
              </a:spcBef>
              <a:spcAft>
                <a:spcPct val="0"/>
              </a:spcAft>
              <a:defRPr/>
            </a:pPr>
            <a:fld id="{296650DC-5B7C-4D18-8D63-AFBF951EF451}" type="slidenum">
              <a:rPr lang="ar-SA"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92151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fontAlgn="base">
              <a:spcBef>
                <a:spcPct val="0"/>
              </a:spcBef>
              <a:spcAft>
                <a:spcPct val="0"/>
              </a:spcAft>
              <a:defRPr/>
            </a:pPr>
            <a:fld id="{296650DC-5B7C-4D18-8D63-AFBF951EF451}" type="slidenum">
              <a:rPr lang="ar-SA"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54144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عنصر نائب للتذييل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عنصر نائب لرقم الشريحة 5"/>
          <p:cNvSpPr>
            <a:spLocks noGrp="1"/>
          </p:cNvSpPr>
          <p:nvPr>
            <p:ph type="sldNum" sz="quarter" idx="12"/>
          </p:nvPr>
        </p:nvSpPr>
        <p:spPr/>
        <p:txBody>
          <a:bodyPr/>
          <a:lstStyle/>
          <a:p>
            <a:pPr fontAlgn="base">
              <a:spcBef>
                <a:spcPct val="0"/>
              </a:spcBef>
              <a:spcAft>
                <a:spcPct val="0"/>
              </a:spcAft>
              <a:defRPr/>
            </a:pPr>
            <a:fld id="{296650DC-5B7C-4D18-8D63-AFBF951EF451}" type="slidenum">
              <a:rPr lang="ar-SA"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63491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white">
                    <a:tint val="75000"/>
                  </a:prstClr>
                </a:solidFill>
              </a:rPr>
              <a:pPr/>
              <a:t>15/03/1438</a:t>
            </a:fld>
            <a:endParaRPr lang="ar-SA">
              <a:solidFill>
                <a:prstClr val="white">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white">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2309926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white">
                    <a:tint val="75000"/>
                  </a:prstClr>
                </a:solidFill>
              </a:rPr>
              <a:pPr/>
              <a:t>15/03/1438</a:t>
            </a:fld>
            <a:endParaRPr lang="ar-SA">
              <a:solidFill>
                <a:prstClr val="white">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white">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2492543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white">
                    <a:tint val="75000"/>
                  </a:prstClr>
                </a:solidFill>
              </a:rPr>
              <a:pPr/>
              <a:t>15/03/1438</a:t>
            </a:fld>
            <a:endParaRPr lang="ar-SA">
              <a:solidFill>
                <a:prstClr val="white">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white">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4037233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white">
                    <a:tint val="75000"/>
                  </a:prstClr>
                </a:solidFill>
              </a:rPr>
              <a:pPr/>
              <a:t>15/03/1438</a:t>
            </a:fld>
            <a:endParaRPr lang="ar-SA">
              <a:solidFill>
                <a:prstClr val="white">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white">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2568881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white">
                    <a:tint val="75000"/>
                  </a:prstClr>
                </a:solidFill>
              </a:rPr>
              <a:pPr/>
              <a:t>15/03/1438</a:t>
            </a:fld>
            <a:endParaRPr lang="ar-SA">
              <a:solidFill>
                <a:prstClr val="white">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white">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3636368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white">
                    <a:tint val="75000"/>
                  </a:prstClr>
                </a:solidFill>
              </a:rPr>
              <a:pPr/>
              <a:t>15/03/1438</a:t>
            </a:fld>
            <a:endParaRPr lang="ar-SA">
              <a:solidFill>
                <a:prstClr val="white">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white">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4220290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white">
                    <a:tint val="75000"/>
                  </a:prstClr>
                </a:solidFill>
              </a:rPr>
              <a:pPr/>
              <a:t>15/03/1438</a:t>
            </a:fld>
            <a:endParaRPr lang="ar-SA">
              <a:solidFill>
                <a:prstClr val="white">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white">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118998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62EFE245-D232-415F-BB43-ED866A4A9363}"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white">
                    <a:tint val="75000"/>
                  </a:prstClr>
                </a:solidFill>
              </a:rPr>
              <a:pPr/>
              <a:t>15/03/1438</a:t>
            </a:fld>
            <a:endParaRPr lang="ar-SA">
              <a:solidFill>
                <a:prstClr val="white">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white">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3850633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white">
                    <a:tint val="75000"/>
                  </a:prstClr>
                </a:solidFill>
              </a:rPr>
              <a:pPr/>
              <a:t>15/03/1438</a:t>
            </a:fld>
            <a:endParaRPr lang="ar-SA">
              <a:solidFill>
                <a:prstClr val="white">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white">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488043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white">
                    <a:tint val="75000"/>
                  </a:prstClr>
                </a:solidFill>
              </a:rPr>
              <a:pPr/>
              <a:t>15/03/1438</a:t>
            </a:fld>
            <a:endParaRPr lang="ar-SA">
              <a:solidFill>
                <a:prstClr val="white">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white">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1240336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white">
                    <a:tint val="75000"/>
                  </a:prstClr>
                </a:solidFill>
              </a:rPr>
              <a:pPr/>
              <a:t>15/03/1438</a:t>
            </a:fld>
            <a:endParaRPr lang="ar-SA">
              <a:solidFill>
                <a:prstClr val="white">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white">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324861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FCE3BF0E-7F10-4D97-95D0-88957AB2E4A8}"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0C105FE0-39BF-4A99-801F-E98C3E94C054}"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15337FDD-7818-4A2A-B1E4-6F22BD0CE229}"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0DC6EC35-FD94-4CAE-A4C0-F06A1301D371}"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4E645001-8196-4BC1-B6AE-8650EEA4CB93}" type="slidenum">
              <a:rPr lang="en-US" smtClean="0">
                <a:solidFill>
                  <a:srgbClr val="FFFFFF"/>
                </a:solidFill>
              </a: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8DAC6607-36E9-4A55-A154-7B1CD4DC4504}" type="slidenum">
              <a:rPr lang="en-US" smtClean="0">
                <a:solidFill>
                  <a:srgbClr val="FFFFFF"/>
                </a:solidFill>
              </a:rPr>
              <a:pPr/>
              <a:t>‹#›</a:t>
            </a:fld>
            <a:endParaRPr lang="en-US">
              <a:solidFill>
                <a:srgbClr val="FFFFFF"/>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D933AD-3FA9-4BE1-90A6-F1181FDE1A28}" type="datetimeFigureOut">
              <a:rPr lang="ar-IQ" smtClean="0"/>
              <a:t>15/03/1438</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690452F-54BA-4C2F-9584-C76F8FEDF65E}"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296650DC-5B7C-4D18-8D63-AFBF951EF451}" type="slidenum">
              <a:rPr lang="ar-SA"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1172419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white">
                    <a:tint val="75000"/>
                  </a:prstClr>
                </a:solidFill>
              </a:rPr>
              <a:pPr/>
              <a:t>15/03/1438</a:t>
            </a:fld>
            <a:endParaRPr lang="ar-SA">
              <a:solidFill>
                <a:prstClr val="white">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white">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white">
                    <a:tint val="75000"/>
                  </a:prstClr>
                </a:solidFill>
              </a:rPr>
              <a:pPr/>
              <a:t>‹#›</a:t>
            </a:fld>
            <a:endParaRPr lang="ar-SA">
              <a:solidFill>
                <a:prstClr val="white">
                  <a:tint val="75000"/>
                </a:prstClr>
              </a:solidFill>
            </a:endParaRPr>
          </a:p>
        </p:txBody>
      </p:sp>
    </p:spTree>
    <p:extLst>
      <p:ext uri="{BB962C8B-B14F-4D97-AF65-F5344CB8AC3E}">
        <p14:creationId xmlns:p14="http://schemas.microsoft.com/office/powerpoint/2010/main" val="4002171536"/>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4.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9.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4.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304800" y="-231775"/>
            <a:ext cx="9755188" cy="7321550"/>
            <a:chOff x="-304800" y="-231775"/>
            <a:chExt cx="9755188" cy="732155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1775"/>
              <a:ext cx="9755188" cy="732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E:\خلفيات\8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04664"/>
              <a:ext cx="5544616" cy="5760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33683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62880" y="44624"/>
            <a:ext cx="8229600" cy="1143000"/>
          </a:xfrm>
        </p:spPr>
        <p:txBody>
          <a:bodyPr>
            <a:normAutofit/>
          </a:bodyPr>
          <a:lstStyle/>
          <a:p>
            <a:pPr marL="685800" indent="-685800" algn="r">
              <a:buFont typeface="Wingdings" pitchFamily="2" charset="2"/>
              <a:buChar char="v"/>
            </a:pPr>
            <a:r>
              <a:rPr lang="ar-IQ" sz="3600" dirty="0">
                <a:latin typeface="Times New Roman"/>
                <a:ea typeface="Times New Roman"/>
                <a:cs typeface="Simplified Arabic"/>
              </a:rPr>
              <a:t> </a:t>
            </a:r>
            <a:r>
              <a:rPr lang="ar-IQ" sz="3600" b="1" dirty="0">
                <a:latin typeface="Times New Roman"/>
                <a:ea typeface="Times New Roman"/>
                <a:cs typeface="Simplified Arabic"/>
              </a:rPr>
              <a:t>زراعة المعلقات الخلوية</a:t>
            </a:r>
            <a:endParaRPr lang="ar-IQ" sz="3600" dirty="0"/>
          </a:p>
        </p:txBody>
      </p:sp>
      <p:sp>
        <p:nvSpPr>
          <p:cNvPr id="3" name="عنصر نائب للمحتوى 2"/>
          <p:cNvSpPr>
            <a:spLocks noGrp="1"/>
          </p:cNvSpPr>
          <p:nvPr>
            <p:ph idx="1"/>
          </p:nvPr>
        </p:nvSpPr>
        <p:spPr>
          <a:xfrm>
            <a:off x="179512" y="1124744"/>
            <a:ext cx="8964488" cy="5616624"/>
          </a:xfrm>
        </p:spPr>
        <p:txBody>
          <a:bodyPr>
            <a:normAutofit fontScale="47500" lnSpcReduction="20000"/>
          </a:bodyPr>
          <a:lstStyle/>
          <a:p>
            <a:pPr algn="just">
              <a:lnSpc>
                <a:spcPct val="110000"/>
              </a:lnSpc>
              <a:buFont typeface="Wingdings" pitchFamily="2" charset="2"/>
              <a:buChar char="ü"/>
            </a:pPr>
            <a:r>
              <a:rPr lang="ar-IQ" sz="7000" b="1" dirty="0">
                <a:latin typeface="Times New Roman"/>
                <a:ea typeface="Times New Roman"/>
                <a:cs typeface="Simplified Arabic"/>
              </a:rPr>
              <a:t>طريقة </a:t>
            </a:r>
            <a:r>
              <a:rPr lang="ar-IQ" sz="7000" b="1" dirty="0" smtClean="0">
                <a:latin typeface="Times New Roman"/>
                <a:ea typeface="Times New Roman"/>
                <a:cs typeface="Simplified Arabic"/>
              </a:rPr>
              <a:t>النشر.</a:t>
            </a:r>
            <a:endParaRPr lang="ar-IQ" sz="7000" dirty="0">
              <a:latin typeface="Times New Roman"/>
              <a:ea typeface="Times New Roman"/>
            </a:endParaRPr>
          </a:p>
          <a:p>
            <a:pPr marL="0" indent="0" algn="just">
              <a:lnSpc>
                <a:spcPct val="110000"/>
              </a:lnSpc>
              <a:buNone/>
            </a:pPr>
            <a:r>
              <a:rPr lang="ar-IQ" sz="6000" dirty="0" smtClean="0">
                <a:latin typeface="Times New Roman"/>
                <a:ea typeface="Times New Roman"/>
                <a:cs typeface="Simplified Arabic"/>
              </a:rPr>
              <a:t>	استعملت </a:t>
            </a:r>
            <a:r>
              <a:rPr lang="ar-IQ" sz="6000" dirty="0">
                <a:latin typeface="Times New Roman"/>
                <a:ea typeface="Times New Roman"/>
                <a:cs typeface="Simplified Arabic"/>
              </a:rPr>
              <a:t>طريقة النشر الموصوفة من قبل </a:t>
            </a:r>
            <a:r>
              <a:rPr lang="en-US" sz="6000" dirty="0" err="1" smtClean="0">
                <a:latin typeface="Times New Roman"/>
                <a:ea typeface="Times New Roman"/>
                <a:cs typeface="Simplified Arabic"/>
              </a:rPr>
              <a:t>Bedrgmann</a:t>
            </a:r>
            <a:r>
              <a:rPr lang="ar-IQ" sz="6000" dirty="0" smtClean="0">
                <a:latin typeface="Times New Roman"/>
                <a:ea typeface="Times New Roman"/>
                <a:cs typeface="Simplified Arabic"/>
              </a:rPr>
              <a:t>( </a:t>
            </a:r>
            <a:r>
              <a:rPr lang="en-US" sz="6000" dirty="0">
                <a:latin typeface="Times New Roman"/>
                <a:ea typeface="Times New Roman"/>
                <a:cs typeface="Simplified Arabic"/>
              </a:rPr>
              <a:t>1960</a:t>
            </a:r>
            <a:r>
              <a:rPr lang="ar-IQ" sz="6000" dirty="0">
                <a:latin typeface="Times New Roman"/>
                <a:ea typeface="Times New Roman"/>
                <a:cs typeface="Simplified Arabic"/>
              </a:rPr>
              <a:t> ) مع بعض التحوير على أطباق بتري حاوية على وسط </a:t>
            </a:r>
            <a:r>
              <a:rPr lang="en-US" sz="6000" dirty="0">
                <a:latin typeface="Times New Roman"/>
                <a:ea typeface="Times New Roman"/>
                <a:cs typeface="Simplified Arabic"/>
              </a:rPr>
              <a:t>MS</a:t>
            </a:r>
            <a:r>
              <a:rPr lang="ar-IQ" sz="6000" dirty="0">
                <a:latin typeface="Times New Roman"/>
                <a:ea typeface="Times New Roman"/>
                <a:cs typeface="Simplified Arabic"/>
              </a:rPr>
              <a:t> الصلب المدعم بتركيز </a:t>
            </a:r>
            <a:r>
              <a:rPr lang="en-US" sz="6000" dirty="0">
                <a:latin typeface="Times New Roman"/>
                <a:ea typeface="Times New Roman"/>
                <a:cs typeface="Simplified Arabic"/>
              </a:rPr>
              <a:t>3.0</a:t>
            </a:r>
            <a:r>
              <a:rPr lang="ar-IQ" sz="6000" dirty="0">
                <a:latin typeface="Times New Roman"/>
                <a:ea typeface="Times New Roman"/>
                <a:cs typeface="Simplified Arabic"/>
              </a:rPr>
              <a:t> </a:t>
            </a:r>
            <a:r>
              <a:rPr lang="ar-IQ" sz="6000" dirty="0" err="1" smtClean="0">
                <a:latin typeface="Times New Roman"/>
                <a:ea typeface="Times New Roman"/>
                <a:cs typeface="Simplified Arabic"/>
              </a:rPr>
              <a:t>ملغم.لتر</a:t>
            </a:r>
            <a:r>
              <a:rPr lang="en-US" sz="6000" baseline="30000" dirty="0" smtClean="0">
                <a:latin typeface="Times New Roman"/>
                <a:ea typeface="Times New Roman"/>
                <a:cs typeface="Simplified Arabic"/>
              </a:rPr>
              <a:t>1-</a:t>
            </a:r>
            <a:r>
              <a:rPr lang="ar-IQ" sz="6000" dirty="0" smtClean="0">
                <a:latin typeface="Times New Roman"/>
                <a:ea typeface="Times New Roman"/>
                <a:cs typeface="Simplified Arabic"/>
              </a:rPr>
              <a:t> </a:t>
            </a:r>
            <a:r>
              <a:rPr lang="en-US" sz="6000" dirty="0" smtClean="0">
                <a:latin typeface="Times New Roman"/>
                <a:ea typeface="Times New Roman"/>
                <a:cs typeface="Simplified Arabic"/>
              </a:rPr>
              <a:t>2,4-D</a:t>
            </a:r>
            <a:r>
              <a:rPr lang="ar-IQ" sz="6000" dirty="0" smtClean="0">
                <a:latin typeface="Times New Roman"/>
                <a:ea typeface="Times New Roman"/>
                <a:cs typeface="Simplified Arabic"/>
              </a:rPr>
              <a:t>+ </a:t>
            </a:r>
            <a:r>
              <a:rPr lang="en-US" sz="6000" dirty="0">
                <a:latin typeface="Times New Roman"/>
                <a:ea typeface="Times New Roman"/>
                <a:cs typeface="Simplified Arabic"/>
              </a:rPr>
              <a:t>0.5</a:t>
            </a:r>
            <a:r>
              <a:rPr lang="ar-IQ" sz="6000" dirty="0">
                <a:latin typeface="Times New Roman"/>
                <a:ea typeface="Times New Roman"/>
                <a:cs typeface="Simplified Arabic"/>
              </a:rPr>
              <a:t> </a:t>
            </a:r>
            <a:r>
              <a:rPr lang="ar-IQ" sz="6000" dirty="0" err="1">
                <a:latin typeface="Times New Roman"/>
                <a:ea typeface="Times New Roman"/>
                <a:cs typeface="Simplified Arabic"/>
              </a:rPr>
              <a:t>ملغم.لتر</a:t>
            </a:r>
            <a:r>
              <a:rPr lang="en-US" sz="6000" baseline="30000" dirty="0" smtClean="0">
                <a:latin typeface="Times New Roman"/>
                <a:ea typeface="Times New Roman"/>
                <a:cs typeface="Simplified Arabic"/>
              </a:rPr>
              <a:t>1-</a:t>
            </a:r>
            <a:r>
              <a:rPr lang="ar-IQ" sz="6000" dirty="0" smtClean="0">
                <a:latin typeface="Times New Roman"/>
                <a:ea typeface="Times New Roman"/>
                <a:cs typeface="Simplified Arabic"/>
              </a:rPr>
              <a:t> </a:t>
            </a:r>
            <a:r>
              <a:rPr lang="en-US" sz="6000" dirty="0" smtClean="0">
                <a:latin typeface="Times New Roman"/>
                <a:ea typeface="Times New Roman"/>
                <a:cs typeface="Simplified Arabic"/>
              </a:rPr>
              <a:t>Kin</a:t>
            </a:r>
            <a:r>
              <a:rPr lang="ar-IQ" sz="6000" dirty="0" smtClean="0">
                <a:latin typeface="Times New Roman"/>
                <a:ea typeface="Times New Roman"/>
                <a:cs typeface="Simplified Arabic"/>
              </a:rPr>
              <a:t>, </a:t>
            </a:r>
            <a:r>
              <a:rPr lang="ar-IQ" sz="6000" dirty="0">
                <a:latin typeface="Times New Roman"/>
                <a:ea typeface="Times New Roman"/>
                <a:cs typeface="Simplified Arabic"/>
              </a:rPr>
              <a:t>إذ أخذ </a:t>
            </a:r>
            <a:r>
              <a:rPr lang="en-US" sz="6000" dirty="0">
                <a:latin typeface="Times New Roman"/>
                <a:ea typeface="Times New Roman"/>
                <a:cs typeface="Simplified Arabic"/>
              </a:rPr>
              <a:t>10</a:t>
            </a:r>
            <a:r>
              <a:rPr lang="ar-IQ" sz="6000" dirty="0">
                <a:latin typeface="Times New Roman"/>
                <a:ea typeface="Times New Roman"/>
                <a:cs typeface="Simplified Arabic"/>
              </a:rPr>
              <a:t> مل من مزارع المعلقات الخلوية المشتقة من كالس السيقان تحت </a:t>
            </a:r>
            <a:r>
              <a:rPr lang="ar-IQ" sz="6000" dirty="0" smtClean="0">
                <a:latin typeface="Times New Roman"/>
                <a:ea typeface="Times New Roman"/>
                <a:cs typeface="Simplified Arabic"/>
              </a:rPr>
              <a:t>الفلقية </a:t>
            </a:r>
            <a:r>
              <a:rPr lang="ar-IQ" sz="6000" dirty="0">
                <a:latin typeface="Times New Roman"/>
                <a:ea typeface="Times New Roman"/>
                <a:cs typeface="Simplified Arabic"/>
              </a:rPr>
              <a:t>بكثافات  </a:t>
            </a:r>
            <a:r>
              <a:rPr lang="en-US" sz="6000" dirty="0">
                <a:latin typeface="Times New Roman"/>
                <a:ea typeface="Times New Roman"/>
                <a:cs typeface="Simplified Arabic"/>
              </a:rPr>
              <a:t>1.0</a:t>
            </a:r>
            <a:r>
              <a:rPr lang="ar-IQ" sz="6000" dirty="0">
                <a:latin typeface="Times New Roman"/>
                <a:ea typeface="Times New Roman"/>
                <a:cs typeface="Simplified Arabic"/>
              </a:rPr>
              <a:t> × </a:t>
            </a:r>
            <a:r>
              <a:rPr lang="en-US" sz="6000" baseline="30000" dirty="0">
                <a:latin typeface="Times New Roman"/>
                <a:ea typeface="Times New Roman"/>
                <a:cs typeface="Simplified Arabic"/>
              </a:rPr>
              <a:t>4</a:t>
            </a:r>
            <a:r>
              <a:rPr lang="en-US" sz="6000" dirty="0">
                <a:latin typeface="Times New Roman"/>
                <a:ea typeface="Times New Roman"/>
                <a:cs typeface="Simplified Arabic"/>
              </a:rPr>
              <a:t>10</a:t>
            </a:r>
            <a:r>
              <a:rPr lang="ar-IQ" sz="6000" dirty="0">
                <a:latin typeface="Times New Roman"/>
                <a:ea typeface="Times New Roman"/>
                <a:cs typeface="Simplified Arabic"/>
              </a:rPr>
              <a:t>  , </a:t>
            </a:r>
            <a:r>
              <a:rPr lang="en-US" sz="6000" dirty="0">
                <a:latin typeface="Times New Roman"/>
                <a:ea typeface="Times New Roman"/>
                <a:cs typeface="Simplified Arabic"/>
              </a:rPr>
              <a:t>1.52</a:t>
            </a:r>
            <a:r>
              <a:rPr lang="ar-IQ" sz="6000" dirty="0">
                <a:latin typeface="Times New Roman"/>
                <a:ea typeface="Times New Roman"/>
                <a:cs typeface="Simplified Arabic"/>
              </a:rPr>
              <a:t> × </a:t>
            </a:r>
            <a:r>
              <a:rPr lang="en-US" sz="6000" baseline="30000" dirty="0">
                <a:latin typeface="Times New Roman"/>
                <a:ea typeface="Times New Roman"/>
                <a:cs typeface="Simplified Arabic"/>
              </a:rPr>
              <a:t>4</a:t>
            </a:r>
            <a:r>
              <a:rPr lang="en-US" sz="6000" dirty="0">
                <a:latin typeface="Times New Roman"/>
                <a:ea typeface="Times New Roman"/>
                <a:cs typeface="Simplified Arabic"/>
              </a:rPr>
              <a:t>10</a:t>
            </a:r>
            <a:r>
              <a:rPr lang="en-US" sz="6000" dirty="0">
                <a:latin typeface="Simplified Arabic"/>
                <a:ea typeface="Times New Roman"/>
              </a:rPr>
              <a:t> </a:t>
            </a:r>
            <a:r>
              <a:rPr lang="ar-IQ" sz="6000" dirty="0">
                <a:latin typeface="Simplified Arabic"/>
                <a:ea typeface="Times New Roman"/>
              </a:rPr>
              <a:t> , </a:t>
            </a:r>
            <a:r>
              <a:rPr lang="en-US" sz="6000" dirty="0">
                <a:latin typeface="Times New Roman"/>
                <a:ea typeface="Times New Roman"/>
                <a:cs typeface="Simplified Arabic"/>
              </a:rPr>
              <a:t>1.79</a:t>
            </a:r>
            <a:r>
              <a:rPr lang="ar-IQ" sz="6000" dirty="0">
                <a:latin typeface="Times New Roman"/>
                <a:ea typeface="Times New Roman"/>
                <a:cs typeface="Simplified Arabic"/>
              </a:rPr>
              <a:t> × </a:t>
            </a:r>
            <a:r>
              <a:rPr lang="en-US" sz="6000" baseline="30000" dirty="0">
                <a:latin typeface="Times New Roman"/>
                <a:ea typeface="Times New Roman"/>
                <a:cs typeface="Simplified Arabic"/>
              </a:rPr>
              <a:t>4</a:t>
            </a:r>
            <a:r>
              <a:rPr lang="en-US" sz="6000" dirty="0">
                <a:latin typeface="Times New Roman"/>
                <a:ea typeface="Times New Roman"/>
                <a:cs typeface="Simplified Arabic"/>
              </a:rPr>
              <a:t>10</a:t>
            </a:r>
            <a:r>
              <a:rPr lang="en-US" sz="6000" baseline="30000" dirty="0">
                <a:latin typeface="Simplified Arabic"/>
                <a:ea typeface="Times New Roman"/>
              </a:rPr>
              <a:t> </a:t>
            </a:r>
            <a:r>
              <a:rPr lang="ar-IQ" sz="6000" dirty="0">
                <a:latin typeface="Times New Roman"/>
                <a:ea typeface="Times New Roman"/>
                <a:cs typeface="Simplified Arabic"/>
              </a:rPr>
              <a:t>, </a:t>
            </a:r>
            <a:r>
              <a:rPr lang="en-US" sz="6000" dirty="0">
                <a:latin typeface="Times New Roman"/>
                <a:ea typeface="Times New Roman"/>
                <a:cs typeface="Simplified Arabic"/>
              </a:rPr>
              <a:t>2.03</a:t>
            </a:r>
            <a:r>
              <a:rPr lang="ar-IQ" sz="6000" dirty="0">
                <a:latin typeface="Times New Roman"/>
                <a:ea typeface="Times New Roman"/>
                <a:cs typeface="Simplified Arabic"/>
              </a:rPr>
              <a:t> × </a:t>
            </a:r>
            <a:r>
              <a:rPr lang="en-US" sz="6000" baseline="30000" dirty="0">
                <a:latin typeface="Times New Roman"/>
                <a:ea typeface="Times New Roman"/>
                <a:cs typeface="Simplified Arabic"/>
              </a:rPr>
              <a:t>4</a:t>
            </a:r>
            <a:r>
              <a:rPr lang="en-US" sz="6000" dirty="0">
                <a:latin typeface="Times New Roman"/>
                <a:ea typeface="Times New Roman"/>
                <a:cs typeface="Simplified Arabic"/>
              </a:rPr>
              <a:t>10</a:t>
            </a:r>
            <a:r>
              <a:rPr lang="ar-IQ" sz="6000" dirty="0">
                <a:latin typeface="Times New Roman"/>
                <a:ea typeface="Times New Roman"/>
                <a:cs typeface="Simplified Arabic"/>
              </a:rPr>
              <a:t> خلية / سم</a:t>
            </a:r>
            <a:r>
              <a:rPr lang="en-US" sz="6000" baseline="30000" dirty="0">
                <a:latin typeface="Times New Roman"/>
                <a:ea typeface="Times New Roman"/>
                <a:cs typeface="Simplified Arabic"/>
              </a:rPr>
              <a:t>3</a:t>
            </a:r>
            <a:r>
              <a:rPr lang="ar-IQ" sz="6000" dirty="0">
                <a:latin typeface="Times New Roman"/>
                <a:ea typeface="Times New Roman"/>
                <a:cs typeface="Simplified Arabic"/>
              </a:rPr>
              <a:t> , وسحب منها بواسطة ماصة معقمة حجم </a:t>
            </a:r>
            <a:r>
              <a:rPr lang="en-US" sz="6000" dirty="0">
                <a:latin typeface="Times New Roman"/>
                <a:ea typeface="Times New Roman"/>
                <a:cs typeface="Simplified Arabic"/>
              </a:rPr>
              <a:t>1.0</a:t>
            </a:r>
            <a:r>
              <a:rPr lang="ar-IQ" sz="6000" dirty="0">
                <a:latin typeface="Times New Roman"/>
                <a:ea typeface="Times New Roman"/>
                <a:cs typeface="Simplified Arabic"/>
              </a:rPr>
              <a:t> مل وزرع بنشره على وسط </a:t>
            </a:r>
            <a:r>
              <a:rPr lang="en-US" sz="6000" dirty="0">
                <a:latin typeface="Times New Roman"/>
                <a:ea typeface="Times New Roman"/>
                <a:cs typeface="Simplified Arabic"/>
              </a:rPr>
              <a:t>MS</a:t>
            </a:r>
            <a:r>
              <a:rPr lang="en-US" sz="6000" dirty="0">
                <a:latin typeface="Simplified Arabic"/>
                <a:ea typeface="Times New Roman"/>
              </a:rPr>
              <a:t> </a:t>
            </a:r>
            <a:r>
              <a:rPr lang="ar-IQ" sz="6000" dirty="0" smtClean="0">
                <a:latin typeface="Simplified Arabic"/>
                <a:ea typeface="Times New Roman"/>
              </a:rPr>
              <a:t> المدعم </a:t>
            </a:r>
            <a:r>
              <a:rPr lang="ar-IQ" sz="6000" dirty="0">
                <a:latin typeface="Simplified Arabic"/>
                <a:ea typeface="Times New Roman"/>
              </a:rPr>
              <a:t>بالتراكيز اعلاه والموزع بشكل طبقة رقيقة في اطباق بتري بلاستيكية حجم </a:t>
            </a:r>
            <a:r>
              <a:rPr lang="en-US" sz="6000" dirty="0">
                <a:latin typeface="Times New Roman"/>
                <a:ea typeface="Times New Roman"/>
                <a:cs typeface="Simplified Arabic"/>
              </a:rPr>
              <a:t>9</a:t>
            </a:r>
            <a:r>
              <a:rPr lang="ar-IQ" sz="6000" dirty="0">
                <a:latin typeface="Times New Roman"/>
                <a:ea typeface="Times New Roman"/>
                <a:cs typeface="Simplified Arabic"/>
              </a:rPr>
              <a:t> سم. غطيت الاطباق باغطيتها وحركت بشكل دائري على سطح المنضدة لضمان توزيع المعلق بشكل متساوي على سطح الوسط ثم سدت بالبارافيلم وحفظت في غرفة النمو بدرجة حرارة </a:t>
            </a:r>
            <a:r>
              <a:rPr lang="en-US" sz="6000" dirty="0">
                <a:latin typeface="Times New Roman"/>
                <a:ea typeface="Times New Roman"/>
                <a:cs typeface="Simplified Arabic"/>
              </a:rPr>
              <a:t>25</a:t>
            </a:r>
            <a:r>
              <a:rPr lang="ar-IQ" sz="6000" dirty="0">
                <a:latin typeface="Times New Roman"/>
                <a:ea typeface="Times New Roman"/>
                <a:cs typeface="Simplified Arabic"/>
              </a:rPr>
              <a:t> مْ وغطيت بورق أبيض لغرض تقليل شدة الاضاءة. </a:t>
            </a:r>
            <a:endParaRPr lang="en-US" sz="6000" dirty="0">
              <a:latin typeface="Times New Roman"/>
              <a:ea typeface="Times New Roman"/>
            </a:endParaRPr>
          </a:p>
          <a:p>
            <a:endParaRPr lang="ar-IQ" sz="3800" dirty="0"/>
          </a:p>
        </p:txBody>
      </p:sp>
    </p:spTree>
    <p:extLst>
      <p:ext uri="{BB962C8B-B14F-4D97-AF65-F5344CB8AC3E}">
        <p14:creationId xmlns:p14="http://schemas.microsoft.com/office/powerpoint/2010/main" val="331851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251520" y="1052736"/>
            <a:ext cx="8712968" cy="5688632"/>
          </a:xfrm>
        </p:spPr>
        <p:txBody>
          <a:bodyPr>
            <a:normAutofit fontScale="92500" lnSpcReduction="10000"/>
          </a:bodyPr>
          <a:lstStyle/>
          <a:p>
            <a:pPr lvl="0" algn="just">
              <a:lnSpc>
                <a:spcPct val="110000"/>
              </a:lnSpc>
              <a:buFont typeface="Wingdings" pitchFamily="2" charset="2"/>
              <a:buChar char="ü"/>
            </a:pPr>
            <a:r>
              <a:rPr lang="ar-IQ" sz="3000" b="1" dirty="0">
                <a:solidFill>
                  <a:prstClr val="white"/>
                </a:solidFill>
                <a:latin typeface="Times New Roman"/>
                <a:ea typeface="Times New Roman"/>
                <a:cs typeface="Simplified Arabic"/>
              </a:rPr>
              <a:t>طريقة الطمر.</a:t>
            </a:r>
            <a:endParaRPr lang="ar-IQ" sz="3000" dirty="0">
              <a:solidFill>
                <a:prstClr val="white"/>
              </a:solidFill>
              <a:latin typeface="Times New Roman"/>
              <a:ea typeface="Times New Roman"/>
            </a:endParaRPr>
          </a:p>
          <a:p>
            <a:pPr marL="0" lvl="0" indent="0" algn="just">
              <a:lnSpc>
                <a:spcPct val="110000"/>
              </a:lnSpc>
              <a:buNone/>
            </a:pPr>
            <a:r>
              <a:rPr lang="ar-IQ" sz="2800" dirty="0" smtClean="0">
                <a:solidFill>
                  <a:prstClr val="white"/>
                </a:solidFill>
                <a:latin typeface="Times New Roman"/>
                <a:ea typeface="Times New Roman"/>
                <a:cs typeface="Simplified Arabic"/>
              </a:rPr>
              <a:t>	استعملت </a:t>
            </a:r>
            <a:r>
              <a:rPr lang="ar-IQ" sz="2800" dirty="0">
                <a:solidFill>
                  <a:prstClr val="white"/>
                </a:solidFill>
                <a:latin typeface="Times New Roman"/>
                <a:ea typeface="Times New Roman"/>
                <a:cs typeface="Simplified Arabic"/>
              </a:rPr>
              <a:t>طريقة الطمر الموصوفة من قبل ( </a:t>
            </a:r>
            <a:r>
              <a:rPr lang="en-US" sz="2800" dirty="0">
                <a:solidFill>
                  <a:prstClr val="white"/>
                </a:solidFill>
                <a:latin typeface="Times New Roman"/>
                <a:ea typeface="Times New Roman"/>
                <a:cs typeface="Simplified Arabic"/>
              </a:rPr>
              <a:t>Dixon</a:t>
            </a:r>
            <a:r>
              <a:rPr lang="ar-IQ" sz="2800" dirty="0">
                <a:solidFill>
                  <a:prstClr val="white"/>
                </a:solidFill>
                <a:latin typeface="Times New Roman"/>
                <a:ea typeface="Times New Roman"/>
                <a:cs typeface="Simplified Arabic"/>
              </a:rPr>
              <a:t> , </a:t>
            </a:r>
            <a:r>
              <a:rPr lang="en-US" sz="2800" dirty="0" smtClean="0">
                <a:solidFill>
                  <a:prstClr val="white"/>
                </a:solidFill>
                <a:latin typeface="Times New Roman"/>
                <a:ea typeface="Times New Roman"/>
                <a:cs typeface="Simplified Arabic"/>
              </a:rPr>
              <a:t>1985</a:t>
            </a:r>
            <a:r>
              <a:rPr lang="ar-IQ" sz="2800" dirty="0" smtClean="0">
                <a:solidFill>
                  <a:prstClr val="white"/>
                </a:solidFill>
                <a:latin typeface="Times New Roman"/>
                <a:ea typeface="Times New Roman"/>
                <a:cs typeface="Simplified Arabic"/>
              </a:rPr>
              <a:t>) </a:t>
            </a:r>
            <a:r>
              <a:rPr lang="ar-IQ" sz="2800" dirty="0">
                <a:solidFill>
                  <a:prstClr val="white"/>
                </a:solidFill>
                <a:latin typeface="Times New Roman"/>
                <a:ea typeface="Times New Roman"/>
                <a:cs typeface="Simplified Arabic"/>
              </a:rPr>
              <a:t>إذ أخذ </a:t>
            </a:r>
            <a:r>
              <a:rPr lang="en-US" sz="2800" dirty="0">
                <a:solidFill>
                  <a:prstClr val="white"/>
                </a:solidFill>
                <a:latin typeface="Times New Roman"/>
                <a:ea typeface="Times New Roman"/>
                <a:cs typeface="Simplified Arabic"/>
              </a:rPr>
              <a:t>10</a:t>
            </a:r>
            <a:r>
              <a:rPr lang="ar-IQ" sz="2800" dirty="0">
                <a:solidFill>
                  <a:prstClr val="white"/>
                </a:solidFill>
                <a:latin typeface="Times New Roman"/>
                <a:ea typeface="Times New Roman"/>
                <a:cs typeface="Simplified Arabic"/>
              </a:rPr>
              <a:t> مل من مزرعة المعلق الخلوي للسيقان تحت الفلقية بكثافة </a:t>
            </a:r>
            <a:r>
              <a:rPr lang="en-US" sz="2800" dirty="0">
                <a:solidFill>
                  <a:prstClr val="white"/>
                </a:solidFill>
                <a:latin typeface="Times New Roman"/>
                <a:ea typeface="Times New Roman"/>
                <a:cs typeface="Simplified Arabic"/>
              </a:rPr>
              <a:t>1.0</a:t>
            </a:r>
            <a:r>
              <a:rPr lang="ar-IQ" sz="2800" dirty="0">
                <a:solidFill>
                  <a:prstClr val="white"/>
                </a:solidFill>
                <a:latin typeface="Times New Roman"/>
                <a:ea typeface="Times New Roman"/>
                <a:cs typeface="Simplified Arabic"/>
              </a:rPr>
              <a:t> × </a:t>
            </a:r>
            <a:r>
              <a:rPr lang="en-US" sz="2800" baseline="30000" dirty="0">
                <a:solidFill>
                  <a:prstClr val="white"/>
                </a:solidFill>
                <a:latin typeface="Times New Roman"/>
                <a:ea typeface="Times New Roman"/>
                <a:cs typeface="Simplified Arabic"/>
              </a:rPr>
              <a:t>4</a:t>
            </a:r>
            <a:r>
              <a:rPr lang="en-US" sz="2800" dirty="0">
                <a:solidFill>
                  <a:prstClr val="white"/>
                </a:solidFill>
                <a:latin typeface="Times New Roman"/>
                <a:ea typeface="Times New Roman"/>
                <a:cs typeface="Simplified Arabic"/>
              </a:rPr>
              <a:t>10</a:t>
            </a:r>
            <a:r>
              <a:rPr lang="en-US" sz="2800" dirty="0">
                <a:solidFill>
                  <a:prstClr val="white"/>
                </a:solidFill>
                <a:latin typeface="Simplified Arabic"/>
                <a:ea typeface="Times New Roman"/>
              </a:rPr>
              <a:t> </a:t>
            </a:r>
            <a:r>
              <a:rPr lang="ar-IQ" sz="2800" dirty="0">
                <a:solidFill>
                  <a:prstClr val="white"/>
                </a:solidFill>
                <a:latin typeface="Simplified Arabic"/>
                <a:ea typeface="Times New Roman"/>
              </a:rPr>
              <a:t> , </a:t>
            </a:r>
            <a:r>
              <a:rPr lang="en-US" sz="2800" dirty="0">
                <a:solidFill>
                  <a:prstClr val="white"/>
                </a:solidFill>
                <a:latin typeface="Times New Roman"/>
                <a:ea typeface="Times New Roman"/>
                <a:cs typeface="Simplified Arabic"/>
              </a:rPr>
              <a:t>1.52</a:t>
            </a:r>
            <a:r>
              <a:rPr lang="ar-IQ" sz="2800" dirty="0">
                <a:solidFill>
                  <a:prstClr val="white"/>
                </a:solidFill>
                <a:latin typeface="Times New Roman"/>
                <a:ea typeface="Times New Roman"/>
                <a:cs typeface="Simplified Arabic"/>
              </a:rPr>
              <a:t> × </a:t>
            </a:r>
            <a:r>
              <a:rPr lang="en-US" sz="2800" baseline="30000" dirty="0">
                <a:solidFill>
                  <a:prstClr val="white"/>
                </a:solidFill>
                <a:latin typeface="Times New Roman"/>
                <a:ea typeface="Times New Roman"/>
                <a:cs typeface="Simplified Arabic"/>
              </a:rPr>
              <a:t>4</a:t>
            </a:r>
            <a:r>
              <a:rPr lang="en-US" sz="2800" dirty="0">
                <a:solidFill>
                  <a:prstClr val="white"/>
                </a:solidFill>
                <a:latin typeface="Times New Roman"/>
                <a:ea typeface="Times New Roman"/>
                <a:cs typeface="Simplified Arabic"/>
              </a:rPr>
              <a:t>10</a:t>
            </a:r>
            <a:r>
              <a:rPr lang="en-US" sz="2800" dirty="0">
                <a:solidFill>
                  <a:prstClr val="white"/>
                </a:solidFill>
                <a:latin typeface="Simplified Arabic"/>
                <a:ea typeface="Times New Roman"/>
              </a:rPr>
              <a:t> </a:t>
            </a:r>
            <a:r>
              <a:rPr lang="ar-IQ" sz="2800" dirty="0">
                <a:solidFill>
                  <a:prstClr val="white"/>
                </a:solidFill>
                <a:latin typeface="Simplified Arabic"/>
                <a:ea typeface="Times New Roman"/>
              </a:rPr>
              <a:t> , </a:t>
            </a:r>
            <a:r>
              <a:rPr lang="en-US" sz="2800" dirty="0">
                <a:solidFill>
                  <a:prstClr val="white"/>
                </a:solidFill>
                <a:latin typeface="Times New Roman"/>
                <a:ea typeface="Times New Roman"/>
                <a:cs typeface="Simplified Arabic"/>
              </a:rPr>
              <a:t>1.79</a:t>
            </a:r>
            <a:r>
              <a:rPr lang="ar-IQ" sz="2800" dirty="0">
                <a:solidFill>
                  <a:prstClr val="white"/>
                </a:solidFill>
                <a:latin typeface="Times New Roman"/>
                <a:ea typeface="Times New Roman"/>
                <a:cs typeface="Simplified Arabic"/>
              </a:rPr>
              <a:t> × </a:t>
            </a:r>
            <a:r>
              <a:rPr lang="en-US" sz="2800" baseline="30000" dirty="0">
                <a:solidFill>
                  <a:prstClr val="white"/>
                </a:solidFill>
                <a:latin typeface="Times New Roman"/>
                <a:ea typeface="Times New Roman"/>
                <a:cs typeface="Simplified Arabic"/>
              </a:rPr>
              <a:t>4</a:t>
            </a:r>
            <a:r>
              <a:rPr lang="en-US" sz="2800" dirty="0">
                <a:solidFill>
                  <a:prstClr val="white"/>
                </a:solidFill>
                <a:latin typeface="Times New Roman"/>
                <a:ea typeface="Times New Roman"/>
                <a:cs typeface="Simplified Arabic"/>
              </a:rPr>
              <a:t>10</a:t>
            </a:r>
            <a:r>
              <a:rPr lang="en-US" sz="2800" dirty="0">
                <a:solidFill>
                  <a:prstClr val="white"/>
                </a:solidFill>
                <a:latin typeface="Simplified Arabic"/>
                <a:ea typeface="Times New Roman"/>
              </a:rPr>
              <a:t> </a:t>
            </a:r>
            <a:r>
              <a:rPr lang="ar-IQ" sz="2800" dirty="0">
                <a:solidFill>
                  <a:prstClr val="white"/>
                </a:solidFill>
                <a:latin typeface="Simplified Arabic"/>
                <a:ea typeface="Times New Roman"/>
              </a:rPr>
              <a:t>, </a:t>
            </a:r>
            <a:r>
              <a:rPr lang="en-US" sz="2800" dirty="0">
                <a:solidFill>
                  <a:prstClr val="white"/>
                </a:solidFill>
                <a:latin typeface="Times New Roman"/>
                <a:ea typeface="Times New Roman"/>
                <a:cs typeface="Simplified Arabic"/>
              </a:rPr>
              <a:t>2.03</a:t>
            </a:r>
            <a:r>
              <a:rPr lang="ar-IQ" sz="2800" dirty="0">
                <a:solidFill>
                  <a:prstClr val="white"/>
                </a:solidFill>
                <a:latin typeface="Times New Roman"/>
                <a:ea typeface="Times New Roman"/>
                <a:cs typeface="Simplified Arabic"/>
              </a:rPr>
              <a:t> × </a:t>
            </a:r>
            <a:r>
              <a:rPr lang="en-US" sz="2800" baseline="30000" dirty="0">
                <a:solidFill>
                  <a:prstClr val="white"/>
                </a:solidFill>
                <a:latin typeface="Times New Roman"/>
                <a:ea typeface="Times New Roman"/>
                <a:cs typeface="Simplified Arabic"/>
              </a:rPr>
              <a:t>4</a:t>
            </a:r>
            <a:r>
              <a:rPr lang="en-US" sz="2800" dirty="0">
                <a:solidFill>
                  <a:prstClr val="white"/>
                </a:solidFill>
                <a:latin typeface="Times New Roman"/>
                <a:ea typeface="Times New Roman"/>
                <a:cs typeface="Simplified Arabic"/>
              </a:rPr>
              <a:t>10</a:t>
            </a:r>
            <a:r>
              <a:rPr lang="ar-IQ" sz="2800" dirty="0">
                <a:solidFill>
                  <a:prstClr val="white"/>
                </a:solidFill>
                <a:latin typeface="Times New Roman"/>
                <a:ea typeface="Times New Roman"/>
                <a:cs typeface="Simplified Arabic"/>
              </a:rPr>
              <a:t> خلية/سم</a:t>
            </a:r>
            <a:r>
              <a:rPr lang="en-US" sz="2800" baseline="30000" dirty="0">
                <a:solidFill>
                  <a:prstClr val="white"/>
                </a:solidFill>
                <a:latin typeface="Times New Roman"/>
                <a:ea typeface="Times New Roman"/>
                <a:cs typeface="Simplified Arabic"/>
              </a:rPr>
              <a:t>3</a:t>
            </a:r>
            <a:r>
              <a:rPr lang="ar-IQ" sz="2800" dirty="0">
                <a:solidFill>
                  <a:prstClr val="white"/>
                </a:solidFill>
                <a:latin typeface="Times New Roman"/>
                <a:ea typeface="Times New Roman"/>
                <a:cs typeface="Simplified Arabic"/>
              </a:rPr>
              <a:t>. رسبت الخلايا بطردها مركزيا عند سرعة </a:t>
            </a:r>
            <a:r>
              <a:rPr lang="en-US" sz="2800" dirty="0">
                <a:solidFill>
                  <a:prstClr val="white"/>
                </a:solidFill>
                <a:latin typeface="Times New Roman"/>
                <a:ea typeface="Times New Roman"/>
                <a:cs typeface="Simplified Arabic"/>
              </a:rPr>
              <a:t>1000</a:t>
            </a:r>
            <a:r>
              <a:rPr lang="ar-IQ" sz="2800" dirty="0">
                <a:solidFill>
                  <a:prstClr val="white"/>
                </a:solidFill>
                <a:latin typeface="Times New Roman"/>
                <a:ea typeface="Times New Roman"/>
                <a:cs typeface="Simplified Arabic"/>
              </a:rPr>
              <a:t> دورة / دقيقة وأخذ الراسب من الخلايا ومزج بعناية مع </a:t>
            </a:r>
            <a:r>
              <a:rPr lang="en-US" sz="2800" dirty="0">
                <a:solidFill>
                  <a:prstClr val="white"/>
                </a:solidFill>
                <a:latin typeface="Times New Roman"/>
                <a:ea typeface="Times New Roman"/>
                <a:cs typeface="Simplified Arabic"/>
              </a:rPr>
              <a:t>10</a:t>
            </a:r>
            <a:r>
              <a:rPr lang="ar-IQ" sz="2800" dirty="0">
                <a:solidFill>
                  <a:prstClr val="white"/>
                </a:solidFill>
                <a:latin typeface="Times New Roman"/>
                <a:ea typeface="Times New Roman"/>
                <a:cs typeface="Simplified Arabic"/>
              </a:rPr>
              <a:t> مل من وسط </a:t>
            </a:r>
            <a:r>
              <a:rPr lang="en-US" sz="2800" dirty="0">
                <a:solidFill>
                  <a:prstClr val="white"/>
                </a:solidFill>
                <a:latin typeface="Times New Roman"/>
                <a:ea typeface="Times New Roman"/>
                <a:cs typeface="Simplified Arabic"/>
              </a:rPr>
              <a:t>MS</a:t>
            </a:r>
            <a:r>
              <a:rPr lang="ar-IQ" sz="2800" dirty="0">
                <a:solidFill>
                  <a:prstClr val="white"/>
                </a:solidFill>
                <a:latin typeface="Times New Roman"/>
                <a:ea typeface="Times New Roman"/>
                <a:cs typeface="Simplified Arabic"/>
              </a:rPr>
              <a:t> المدعم بتركيز </a:t>
            </a:r>
            <a:r>
              <a:rPr lang="en-US" sz="2800" dirty="0">
                <a:solidFill>
                  <a:prstClr val="white"/>
                </a:solidFill>
                <a:latin typeface="Times New Roman"/>
                <a:ea typeface="Times New Roman"/>
                <a:cs typeface="Simplified Arabic"/>
              </a:rPr>
              <a:t>3.0</a:t>
            </a:r>
            <a:r>
              <a:rPr lang="ar-IQ" sz="2800" dirty="0">
                <a:solidFill>
                  <a:prstClr val="white"/>
                </a:solidFill>
                <a:latin typeface="Times New Roman"/>
                <a:ea typeface="Times New Roman"/>
                <a:cs typeface="Simplified Arabic"/>
              </a:rPr>
              <a:t> </a:t>
            </a:r>
            <a:r>
              <a:rPr lang="ar-IQ" sz="2800" dirty="0" err="1" smtClean="0">
                <a:solidFill>
                  <a:prstClr val="white"/>
                </a:solidFill>
                <a:latin typeface="Times New Roman"/>
                <a:ea typeface="Times New Roman"/>
                <a:cs typeface="Simplified Arabic"/>
              </a:rPr>
              <a:t>ملغم.لتر</a:t>
            </a:r>
            <a:r>
              <a:rPr lang="en-US" sz="2800" dirty="0" smtClean="0">
                <a:solidFill>
                  <a:prstClr val="white"/>
                </a:solidFill>
                <a:latin typeface="Times New Roman"/>
                <a:ea typeface="Times New Roman"/>
                <a:cs typeface="Simplified Arabic"/>
              </a:rPr>
              <a:t> 2,4-D </a:t>
            </a:r>
            <a:r>
              <a:rPr lang="en-US" sz="2800" baseline="30000" dirty="0" smtClean="0">
                <a:solidFill>
                  <a:prstClr val="white"/>
                </a:solidFill>
                <a:latin typeface="Times New Roman"/>
                <a:ea typeface="Times New Roman"/>
                <a:cs typeface="Simplified Arabic"/>
              </a:rPr>
              <a:t>1-</a:t>
            </a:r>
            <a:r>
              <a:rPr lang="ar-IQ" sz="2800" dirty="0" smtClean="0">
                <a:solidFill>
                  <a:prstClr val="white"/>
                </a:solidFill>
                <a:latin typeface="Simplified Arabic"/>
                <a:ea typeface="Times New Roman"/>
              </a:rPr>
              <a:t>+ </a:t>
            </a:r>
            <a:r>
              <a:rPr lang="en-US" sz="2800" dirty="0">
                <a:solidFill>
                  <a:prstClr val="white"/>
                </a:solidFill>
                <a:latin typeface="Times New Roman"/>
                <a:ea typeface="Times New Roman"/>
                <a:cs typeface="Simplified Arabic"/>
              </a:rPr>
              <a:t>0.5</a:t>
            </a:r>
            <a:r>
              <a:rPr lang="ar-IQ" sz="2800" dirty="0">
                <a:solidFill>
                  <a:prstClr val="white"/>
                </a:solidFill>
                <a:latin typeface="Times New Roman"/>
                <a:ea typeface="Times New Roman"/>
                <a:cs typeface="Simplified Arabic"/>
              </a:rPr>
              <a:t> </a:t>
            </a:r>
            <a:r>
              <a:rPr lang="ar-IQ" sz="2800" dirty="0" err="1">
                <a:solidFill>
                  <a:prstClr val="white"/>
                </a:solidFill>
                <a:latin typeface="Times New Roman"/>
                <a:ea typeface="Times New Roman"/>
                <a:cs typeface="Simplified Arabic"/>
              </a:rPr>
              <a:t>ملغم.لتر</a:t>
            </a:r>
            <a:r>
              <a:rPr lang="en-US" sz="2800" baseline="30000" dirty="0" smtClean="0">
                <a:solidFill>
                  <a:prstClr val="white"/>
                </a:solidFill>
                <a:latin typeface="Times New Roman"/>
                <a:ea typeface="Times New Roman"/>
                <a:cs typeface="Simplified Arabic"/>
              </a:rPr>
              <a:t>1-</a:t>
            </a:r>
            <a:r>
              <a:rPr lang="ar-IQ" sz="2800" baseline="30000" dirty="0" smtClean="0">
                <a:solidFill>
                  <a:prstClr val="white"/>
                </a:solidFill>
                <a:latin typeface="Times New Roman"/>
                <a:ea typeface="Times New Roman"/>
                <a:cs typeface="Simplified Arabic"/>
              </a:rPr>
              <a:t> </a:t>
            </a:r>
            <a:r>
              <a:rPr lang="ar-IQ" sz="2800" dirty="0">
                <a:solidFill>
                  <a:prstClr val="white"/>
                </a:solidFill>
                <a:latin typeface="Times New Roman"/>
                <a:ea typeface="Times New Roman"/>
              </a:rPr>
              <a:t> </a:t>
            </a:r>
            <a:r>
              <a:rPr lang="en-US" sz="2800" dirty="0" smtClean="0">
                <a:solidFill>
                  <a:prstClr val="white"/>
                </a:solidFill>
                <a:latin typeface="Times New Roman"/>
                <a:ea typeface="Times New Roman"/>
              </a:rPr>
              <a:t>Kin</a:t>
            </a:r>
            <a:r>
              <a:rPr lang="ar-IQ" sz="2800" dirty="0" smtClean="0">
                <a:solidFill>
                  <a:prstClr val="white"/>
                </a:solidFill>
                <a:latin typeface="Times New Roman"/>
                <a:ea typeface="Times New Roman"/>
              </a:rPr>
              <a:t> و</a:t>
            </a:r>
            <a:r>
              <a:rPr lang="ar-IQ" sz="2800" dirty="0" smtClean="0">
                <a:solidFill>
                  <a:prstClr val="white"/>
                </a:solidFill>
                <a:latin typeface="Simplified Arabic"/>
                <a:ea typeface="Times New Roman"/>
              </a:rPr>
              <a:t>المصلب </a:t>
            </a:r>
            <a:r>
              <a:rPr lang="ar-IQ" sz="2800" dirty="0" err="1">
                <a:solidFill>
                  <a:prstClr val="white"/>
                </a:solidFill>
                <a:latin typeface="Simplified Arabic"/>
                <a:ea typeface="Times New Roman"/>
              </a:rPr>
              <a:t>بالاكار</a:t>
            </a:r>
            <a:r>
              <a:rPr lang="ar-IQ" sz="2800" dirty="0">
                <a:solidFill>
                  <a:prstClr val="white"/>
                </a:solidFill>
                <a:latin typeface="Simplified Arabic"/>
                <a:ea typeface="Times New Roman"/>
              </a:rPr>
              <a:t> بتركيز </a:t>
            </a:r>
            <a:r>
              <a:rPr lang="en-US" sz="2800" dirty="0" smtClean="0">
                <a:solidFill>
                  <a:prstClr val="white"/>
                </a:solidFill>
                <a:latin typeface="Times New Roman"/>
                <a:ea typeface="Times New Roman"/>
                <a:cs typeface="Simplified Arabic"/>
              </a:rPr>
              <a:t>3</a:t>
            </a:r>
            <a:r>
              <a:rPr lang="ar-IQ" sz="2800" dirty="0" smtClean="0">
                <a:solidFill>
                  <a:prstClr val="white"/>
                </a:solidFill>
                <a:latin typeface="Times New Roman"/>
                <a:ea typeface="Times New Roman"/>
                <a:cs typeface="Simplified Arabic"/>
              </a:rPr>
              <a:t>%  </a:t>
            </a:r>
            <a:r>
              <a:rPr lang="ar-IQ" sz="2800" dirty="0">
                <a:solidFill>
                  <a:prstClr val="white"/>
                </a:solidFill>
                <a:latin typeface="Times New Roman"/>
                <a:ea typeface="Times New Roman"/>
                <a:cs typeface="Simplified Arabic"/>
              </a:rPr>
              <a:t>والمعقم مسبقا والمحافظ عليه بحالته السائلة بوضعه في حمام مائي بدرجة حرارة </a:t>
            </a:r>
            <a:r>
              <a:rPr lang="en-US" sz="2800" dirty="0">
                <a:solidFill>
                  <a:prstClr val="white"/>
                </a:solidFill>
                <a:latin typeface="Times New Roman"/>
                <a:ea typeface="Times New Roman"/>
                <a:cs typeface="Simplified Arabic"/>
              </a:rPr>
              <a:t>45</a:t>
            </a:r>
            <a:r>
              <a:rPr lang="ar-IQ" sz="2800" dirty="0">
                <a:solidFill>
                  <a:prstClr val="white"/>
                </a:solidFill>
                <a:latin typeface="Times New Roman"/>
                <a:ea typeface="Times New Roman"/>
                <a:cs typeface="Simplified Arabic"/>
              </a:rPr>
              <a:t> مْ , مزج المعلق الخلوي والوسط مزجاً جيدا ثم صب الوسط بعناية في اطباق بتري بلاستيكية قطر</a:t>
            </a:r>
            <a:r>
              <a:rPr lang="en-US" sz="2800" dirty="0">
                <a:solidFill>
                  <a:prstClr val="white"/>
                </a:solidFill>
                <a:latin typeface="Times New Roman"/>
                <a:ea typeface="Times New Roman"/>
                <a:cs typeface="Simplified Arabic"/>
              </a:rPr>
              <a:t>9</a:t>
            </a:r>
            <a:r>
              <a:rPr lang="ar-IQ" sz="2800" dirty="0">
                <a:solidFill>
                  <a:prstClr val="white"/>
                </a:solidFill>
                <a:latin typeface="Times New Roman"/>
                <a:ea typeface="Times New Roman"/>
                <a:cs typeface="Simplified Arabic"/>
              </a:rPr>
              <a:t> سم بشكل طبقة رقيقة وتركت الاطباق في كابينة الزراعة لحين تصلب الوسط ثم غطيت الاطباق بأغطيتها وسدت </a:t>
            </a:r>
            <a:r>
              <a:rPr lang="ar-IQ" sz="2800" dirty="0" err="1">
                <a:solidFill>
                  <a:prstClr val="white"/>
                </a:solidFill>
                <a:latin typeface="Times New Roman"/>
                <a:ea typeface="Times New Roman"/>
                <a:cs typeface="Simplified Arabic"/>
              </a:rPr>
              <a:t>بالبارافيلم</a:t>
            </a:r>
            <a:r>
              <a:rPr lang="ar-IQ" sz="2800" dirty="0">
                <a:solidFill>
                  <a:prstClr val="white"/>
                </a:solidFill>
                <a:latin typeface="Times New Roman"/>
                <a:ea typeface="Times New Roman"/>
                <a:cs typeface="Simplified Arabic"/>
              </a:rPr>
              <a:t> وغطيت بورق أبيض لغرض تقليل شدة الاضاءة وحفظت في غرفة النمو بدرجة حرارة </a:t>
            </a:r>
            <a:r>
              <a:rPr lang="en-US" sz="2800" dirty="0">
                <a:solidFill>
                  <a:prstClr val="white"/>
                </a:solidFill>
                <a:latin typeface="Times New Roman"/>
                <a:ea typeface="Times New Roman"/>
                <a:cs typeface="Simplified Arabic"/>
              </a:rPr>
              <a:t>25</a:t>
            </a:r>
            <a:r>
              <a:rPr lang="ar-IQ" sz="2800" dirty="0">
                <a:solidFill>
                  <a:prstClr val="white"/>
                </a:solidFill>
                <a:latin typeface="Times New Roman"/>
                <a:ea typeface="Times New Roman"/>
                <a:cs typeface="Simplified Arabic"/>
              </a:rPr>
              <a:t> مْ  </a:t>
            </a:r>
            <a:r>
              <a:rPr lang="ar-IQ" sz="2800" dirty="0" smtClean="0">
                <a:solidFill>
                  <a:prstClr val="white"/>
                </a:solidFill>
                <a:latin typeface="Times New Roman"/>
                <a:ea typeface="Times New Roman"/>
                <a:cs typeface="Simplified Arabic"/>
              </a:rPr>
              <a:t>وبتعاقب </a:t>
            </a:r>
            <a:r>
              <a:rPr lang="ar-IQ" sz="2800" dirty="0">
                <a:solidFill>
                  <a:prstClr val="white"/>
                </a:solidFill>
                <a:latin typeface="Times New Roman"/>
                <a:ea typeface="Times New Roman"/>
                <a:cs typeface="Simplified Arabic"/>
              </a:rPr>
              <a:t>ضوئي </a:t>
            </a:r>
            <a:r>
              <a:rPr lang="en-US" sz="2800" dirty="0">
                <a:solidFill>
                  <a:prstClr val="white"/>
                </a:solidFill>
                <a:latin typeface="Times New Roman"/>
                <a:ea typeface="Times New Roman"/>
                <a:cs typeface="Simplified Arabic"/>
              </a:rPr>
              <a:t>16</a:t>
            </a:r>
            <a:r>
              <a:rPr lang="ar-IQ" sz="2800" dirty="0">
                <a:solidFill>
                  <a:prstClr val="white"/>
                </a:solidFill>
                <a:latin typeface="Times New Roman"/>
                <a:ea typeface="Times New Roman"/>
                <a:cs typeface="Simplified Arabic"/>
              </a:rPr>
              <a:t> </a:t>
            </a:r>
            <a:r>
              <a:rPr lang="ar-IQ" sz="2800" dirty="0" smtClean="0">
                <a:solidFill>
                  <a:prstClr val="white"/>
                </a:solidFill>
                <a:latin typeface="Times New Roman"/>
                <a:ea typeface="Times New Roman"/>
                <a:cs typeface="Simplified Arabic"/>
              </a:rPr>
              <a:t>ساعة ضوء/ </a:t>
            </a:r>
            <a:r>
              <a:rPr lang="en-US" sz="2800" dirty="0" smtClean="0">
                <a:solidFill>
                  <a:prstClr val="white"/>
                </a:solidFill>
                <a:latin typeface="Times New Roman"/>
                <a:ea typeface="Times New Roman"/>
                <a:cs typeface="Simplified Arabic"/>
              </a:rPr>
              <a:t>8</a:t>
            </a:r>
            <a:r>
              <a:rPr lang="ar-IQ" sz="2800" dirty="0" smtClean="0">
                <a:solidFill>
                  <a:prstClr val="white"/>
                </a:solidFill>
                <a:latin typeface="Times New Roman"/>
                <a:ea typeface="Times New Roman"/>
                <a:cs typeface="Simplified Arabic"/>
              </a:rPr>
              <a:t> ساعة ظلام. </a:t>
            </a:r>
            <a:endParaRPr lang="en-US" sz="2800" dirty="0">
              <a:solidFill>
                <a:prstClr val="white"/>
              </a:solidFill>
              <a:latin typeface="Times New Roman"/>
              <a:ea typeface="Times New Roman"/>
            </a:endParaRPr>
          </a:p>
        </p:txBody>
      </p:sp>
    </p:spTree>
    <p:extLst>
      <p:ext uri="{BB962C8B-B14F-4D97-AF65-F5344CB8AC3E}">
        <p14:creationId xmlns:p14="http://schemas.microsoft.com/office/powerpoint/2010/main" val="25186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06896" y="188640"/>
            <a:ext cx="8229600" cy="1143000"/>
          </a:xfrm>
        </p:spPr>
        <p:txBody>
          <a:bodyPr>
            <a:normAutofit fontScale="90000"/>
          </a:bodyPr>
          <a:lstStyle/>
          <a:p>
            <a:pPr marL="571500" indent="-571500" algn="r">
              <a:buFont typeface="Wingdings" pitchFamily="2" charset="2"/>
              <a:buChar char="v"/>
            </a:pPr>
            <a:r>
              <a:rPr lang="ar-IQ" sz="4000" b="1" dirty="0" smtClean="0">
                <a:latin typeface="Times New Roman"/>
                <a:ea typeface="Times New Roman"/>
                <a:cs typeface="Simplified Arabic"/>
              </a:rPr>
              <a:t> </a:t>
            </a:r>
            <a:r>
              <a:rPr lang="ar-IQ" sz="4000" b="1" dirty="0">
                <a:latin typeface="Times New Roman"/>
                <a:ea typeface="Times New Roman"/>
                <a:cs typeface="Simplified Arabic"/>
              </a:rPr>
              <a:t>أستخلاص وفصل الستيرويدات.</a:t>
            </a:r>
            <a:r>
              <a:rPr lang="en-US" sz="4000" dirty="0">
                <a:latin typeface="Times New Roman"/>
                <a:ea typeface="Times New Roman"/>
              </a:rPr>
              <a:t/>
            </a:r>
            <a:br>
              <a:rPr lang="en-US" sz="4000" dirty="0">
                <a:latin typeface="Times New Roman"/>
                <a:ea typeface="Times New Roman"/>
              </a:rPr>
            </a:br>
            <a:endParaRPr lang="ar-IQ" dirty="0"/>
          </a:p>
        </p:txBody>
      </p:sp>
      <p:sp>
        <p:nvSpPr>
          <p:cNvPr id="3" name="عنصر نائب للمحتوى 2"/>
          <p:cNvSpPr>
            <a:spLocks noGrp="1"/>
          </p:cNvSpPr>
          <p:nvPr>
            <p:ph idx="1"/>
          </p:nvPr>
        </p:nvSpPr>
        <p:spPr>
          <a:xfrm>
            <a:off x="107504" y="1124744"/>
            <a:ext cx="9036496" cy="5472608"/>
          </a:xfrm>
        </p:spPr>
        <p:txBody>
          <a:bodyPr>
            <a:normAutofit fontScale="85000" lnSpcReduction="10000"/>
          </a:bodyPr>
          <a:lstStyle/>
          <a:p>
            <a:pPr marL="0" indent="0" algn="just">
              <a:buNone/>
            </a:pPr>
            <a:r>
              <a:rPr lang="ar-IQ" dirty="0" smtClean="0">
                <a:latin typeface="Times New Roman"/>
                <a:ea typeface="Times New Roman"/>
                <a:cs typeface="Simplified Arabic"/>
              </a:rPr>
              <a:t>	تم </a:t>
            </a:r>
            <a:r>
              <a:rPr lang="ar-IQ" dirty="0">
                <a:latin typeface="Times New Roman"/>
                <a:ea typeface="Times New Roman"/>
                <a:cs typeface="Simplified Arabic"/>
              </a:rPr>
              <a:t>سحق </a:t>
            </a:r>
            <a:r>
              <a:rPr lang="en-US" dirty="0">
                <a:latin typeface="Times New Roman"/>
                <a:ea typeface="Times New Roman"/>
                <a:cs typeface="Simplified Arabic"/>
              </a:rPr>
              <a:t>1</a:t>
            </a:r>
            <a:r>
              <a:rPr lang="ar-IQ" dirty="0">
                <a:latin typeface="Times New Roman"/>
                <a:ea typeface="Times New Roman"/>
                <a:cs typeface="Simplified Arabic"/>
              </a:rPr>
              <a:t> غم من النسيج الطري للكالس في النتروجين السائل واخذ المسحوق النهائي لعينة الكالس و</a:t>
            </a:r>
            <a:r>
              <a:rPr lang="en-US" dirty="0">
                <a:latin typeface="Times New Roman"/>
                <a:ea typeface="Times New Roman"/>
                <a:cs typeface="Simplified Arabic"/>
              </a:rPr>
              <a:t>10</a:t>
            </a:r>
            <a:r>
              <a:rPr lang="ar-IQ" dirty="0">
                <a:latin typeface="Times New Roman"/>
                <a:ea typeface="Times New Roman"/>
                <a:cs typeface="Simplified Arabic"/>
              </a:rPr>
              <a:t>مل من عينة الوسط الغذائي السائل, واستخلصت كل عينة بالرج باستخدام صفيحة هزازة لمدة </a:t>
            </a:r>
            <a:r>
              <a:rPr lang="en-US" dirty="0">
                <a:latin typeface="Times New Roman"/>
                <a:ea typeface="Times New Roman"/>
                <a:cs typeface="Simplified Arabic"/>
              </a:rPr>
              <a:t>24</a:t>
            </a:r>
            <a:r>
              <a:rPr lang="en-US" dirty="0">
                <a:latin typeface="Simplified Arabic"/>
                <a:ea typeface="Times New Roman"/>
              </a:rPr>
              <a:t> </a:t>
            </a:r>
            <a:r>
              <a:rPr lang="ar-IQ" dirty="0">
                <a:latin typeface="Simplified Arabic"/>
                <a:ea typeface="Times New Roman"/>
              </a:rPr>
              <a:t>ساعة وبدرجة حراة الغرفة </a:t>
            </a:r>
            <a:r>
              <a:rPr lang="ar-IQ" dirty="0" smtClean="0">
                <a:latin typeface="Simplified Arabic"/>
                <a:ea typeface="Times New Roman"/>
              </a:rPr>
              <a:t>في</a:t>
            </a:r>
            <a:r>
              <a:rPr lang="en-US" dirty="0" smtClean="0">
                <a:latin typeface="Times New Roman"/>
                <a:ea typeface="Times New Roman"/>
                <a:cs typeface="Simplified Arabic"/>
              </a:rPr>
              <a:t>20</a:t>
            </a:r>
            <a:r>
              <a:rPr lang="en-US" dirty="0" smtClean="0">
                <a:latin typeface="Simplified Arabic"/>
                <a:ea typeface="Times New Roman"/>
              </a:rPr>
              <a:t> </a:t>
            </a:r>
            <a:r>
              <a:rPr lang="ar-IQ" dirty="0" smtClean="0">
                <a:latin typeface="Simplified Arabic"/>
                <a:ea typeface="Times New Roman"/>
              </a:rPr>
              <a:t> مل </a:t>
            </a:r>
            <a:r>
              <a:rPr lang="ar-IQ" dirty="0">
                <a:latin typeface="Simplified Arabic"/>
                <a:ea typeface="Times New Roman"/>
              </a:rPr>
              <a:t>من </a:t>
            </a:r>
            <a:r>
              <a:rPr lang="ar-IQ" dirty="0" smtClean="0">
                <a:latin typeface="Simplified Arabic"/>
                <a:ea typeface="Times New Roman"/>
              </a:rPr>
              <a:t>الميثانول المخفف </a:t>
            </a:r>
            <a:r>
              <a:rPr lang="ar-IQ" dirty="0">
                <a:latin typeface="Simplified Arabic"/>
                <a:ea typeface="Times New Roman"/>
              </a:rPr>
              <a:t>بالماء المقطر بنسبة </a:t>
            </a:r>
            <a:r>
              <a:rPr lang="en-US" dirty="0">
                <a:latin typeface="Times New Roman"/>
                <a:ea typeface="Times New Roman"/>
                <a:cs typeface="Simplified Arabic"/>
              </a:rPr>
              <a:t>25</a:t>
            </a:r>
            <a:r>
              <a:rPr lang="ar-IQ" dirty="0">
                <a:latin typeface="Times New Roman"/>
                <a:ea typeface="Times New Roman"/>
                <a:cs typeface="Simplified Arabic"/>
              </a:rPr>
              <a:t> : </a:t>
            </a:r>
            <a:r>
              <a:rPr lang="en-US" dirty="0">
                <a:latin typeface="Times New Roman"/>
                <a:ea typeface="Times New Roman"/>
                <a:cs typeface="Simplified Arabic"/>
              </a:rPr>
              <a:t>75</a:t>
            </a:r>
            <a:r>
              <a:rPr lang="en-US" dirty="0">
                <a:latin typeface="Simplified Arabic"/>
                <a:ea typeface="Times New Roman"/>
              </a:rPr>
              <a:t> </a:t>
            </a:r>
            <a:r>
              <a:rPr lang="ar-IQ" dirty="0">
                <a:latin typeface="Simplified Arabic"/>
                <a:ea typeface="Times New Roman"/>
              </a:rPr>
              <a:t>(حجم:حجم), رشح المستخلص من خلال أمراره خلال طبقة من ورق الترشيح (</a:t>
            </a:r>
            <a:r>
              <a:rPr lang="en-US" dirty="0">
                <a:latin typeface="Times New Roman"/>
                <a:ea typeface="Times New Roman"/>
                <a:cs typeface="Simplified Arabic"/>
              </a:rPr>
              <a:t>Whatman No.1</a:t>
            </a:r>
            <a:r>
              <a:rPr lang="ar-IQ" dirty="0">
                <a:latin typeface="Times New Roman"/>
                <a:ea typeface="Times New Roman"/>
                <a:cs typeface="Simplified Arabic"/>
              </a:rPr>
              <a:t>) لفصل المستخلص عن بقايا العينة, اعيد استخلاص الراسب مرتين في </a:t>
            </a:r>
            <a:r>
              <a:rPr lang="en-US" dirty="0">
                <a:latin typeface="Times New Roman"/>
                <a:ea typeface="Times New Roman"/>
                <a:cs typeface="Simplified Arabic"/>
              </a:rPr>
              <a:t>20</a:t>
            </a:r>
            <a:r>
              <a:rPr lang="ar-IQ" dirty="0">
                <a:latin typeface="Times New Roman"/>
                <a:ea typeface="Times New Roman"/>
                <a:cs typeface="Simplified Arabic"/>
              </a:rPr>
              <a:t> مل من الميثانول لكل مرة ولمدة </a:t>
            </a:r>
            <a:r>
              <a:rPr lang="en-US" dirty="0">
                <a:latin typeface="Times New Roman"/>
                <a:ea typeface="Times New Roman"/>
                <a:cs typeface="Simplified Arabic"/>
              </a:rPr>
              <a:t>4</a:t>
            </a:r>
            <a:r>
              <a:rPr lang="ar-IQ" dirty="0">
                <a:latin typeface="Times New Roman"/>
                <a:ea typeface="Times New Roman"/>
                <a:cs typeface="Simplified Arabic"/>
              </a:rPr>
              <a:t> ساعات لكل مرة, ثم جمعت الرواشح مع بعضها ونقلت المستخلصات إلى قمع فصل حجم </a:t>
            </a:r>
            <a:r>
              <a:rPr lang="en-US" dirty="0">
                <a:latin typeface="Times New Roman"/>
                <a:ea typeface="Times New Roman"/>
                <a:cs typeface="Simplified Arabic"/>
              </a:rPr>
              <a:t>250</a:t>
            </a:r>
            <a:r>
              <a:rPr lang="ar-IQ" dirty="0">
                <a:latin typeface="Times New Roman"/>
                <a:ea typeface="Times New Roman"/>
                <a:cs typeface="Simplified Arabic"/>
              </a:rPr>
              <a:t> مل وفصلت باستخدام </a:t>
            </a:r>
            <a:r>
              <a:rPr lang="en-US" dirty="0">
                <a:latin typeface="Times New Roman"/>
                <a:ea typeface="Times New Roman"/>
                <a:cs typeface="Simplified Arabic"/>
              </a:rPr>
              <a:t>60</a:t>
            </a:r>
            <a:r>
              <a:rPr lang="ar-IQ" dirty="0">
                <a:latin typeface="Times New Roman"/>
                <a:ea typeface="Times New Roman"/>
                <a:cs typeface="Simplified Arabic"/>
              </a:rPr>
              <a:t> مل من الهكسان </a:t>
            </a:r>
            <a:r>
              <a:rPr lang="en-US" dirty="0">
                <a:latin typeface="Times New Roman"/>
                <a:ea typeface="Times New Roman"/>
                <a:cs typeface="Simplified Arabic"/>
              </a:rPr>
              <a:t>Hexane</a:t>
            </a:r>
            <a:r>
              <a:rPr lang="en-US" dirty="0">
                <a:latin typeface="Simplified Arabic"/>
                <a:ea typeface="Times New Roman"/>
              </a:rPr>
              <a:t> </a:t>
            </a:r>
            <a:r>
              <a:rPr lang="ar-IQ" dirty="0">
                <a:latin typeface="Simplified Arabic"/>
                <a:ea typeface="Times New Roman"/>
              </a:rPr>
              <a:t> لمدة خمس دقائق, أهمل الهكسان في حين تم استخلاص المستخلص الميثانولي باضافة </a:t>
            </a:r>
            <a:r>
              <a:rPr lang="en-US" dirty="0">
                <a:latin typeface="Times New Roman"/>
                <a:ea typeface="Times New Roman"/>
                <a:cs typeface="Simplified Arabic"/>
              </a:rPr>
              <a:t>60</a:t>
            </a:r>
            <a:r>
              <a:rPr lang="ar-IQ" dirty="0">
                <a:latin typeface="Times New Roman"/>
                <a:ea typeface="Times New Roman"/>
                <a:cs typeface="Simplified Arabic"/>
              </a:rPr>
              <a:t> مل من الكلوروفورم, اخذ مستخلص الكلوروفورم وركز الى مسحوق جاف بأستخدام تيار من النتروجين السائل. تم </a:t>
            </a:r>
            <a:r>
              <a:rPr lang="ar-IQ" dirty="0" smtClean="0">
                <a:latin typeface="Times New Roman"/>
                <a:ea typeface="Times New Roman"/>
                <a:cs typeface="Simplified Arabic"/>
              </a:rPr>
              <a:t>أخذ</a:t>
            </a:r>
            <a:r>
              <a:rPr lang="en-US" dirty="0" smtClean="0">
                <a:latin typeface="Times New Roman"/>
                <a:ea typeface="Times New Roman"/>
                <a:cs typeface="Simplified Arabic"/>
              </a:rPr>
              <a:t>10</a:t>
            </a:r>
            <a:r>
              <a:rPr lang="en-US" dirty="0" smtClean="0">
                <a:latin typeface="Simplified Arabic"/>
                <a:ea typeface="Times New Roman"/>
              </a:rPr>
              <a:t> </a:t>
            </a:r>
            <a:r>
              <a:rPr lang="ar-IQ" dirty="0">
                <a:latin typeface="Simplified Arabic"/>
                <a:ea typeface="Times New Roman"/>
              </a:rPr>
              <a:t>ملغم من المسحوق واذيب </a:t>
            </a:r>
            <a:r>
              <a:rPr lang="ar-IQ" dirty="0" smtClean="0">
                <a:latin typeface="Simplified Arabic"/>
                <a:ea typeface="Times New Roman"/>
              </a:rPr>
              <a:t>في </a:t>
            </a:r>
            <a:r>
              <a:rPr lang="en-US" dirty="0" smtClean="0">
                <a:latin typeface="Times New Roman"/>
                <a:ea typeface="Times New Roman"/>
                <a:cs typeface="Simplified Arabic"/>
              </a:rPr>
              <a:t>1</a:t>
            </a:r>
            <a:r>
              <a:rPr lang="ar-IQ" dirty="0" smtClean="0">
                <a:latin typeface="Times New Roman"/>
                <a:ea typeface="Times New Roman"/>
                <a:cs typeface="Simplified Arabic"/>
              </a:rPr>
              <a:t> </a:t>
            </a:r>
            <a:r>
              <a:rPr lang="ar-IQ" dirty="0">
                <a:latin typeface="Times New Roman"/>
                <a:ea typeface="Times New Roman"/>
                <a:cs typeface="Simplified Arabic"/>
              </a:rPr>
              <a:t>مل من الميثانول, ثم فلتر المستخلص باستخدام مرشحات حجم </a:t>
            </a:r>
            <a:r>
              <a:rPr lang="en-US" dirty="0" smtClean="0">
                <a:latin typeface="Times New Roman"/>
                <a:ea typeface="Times New Roman"/>
                <a:cs typeface="Simplified Arabic"/>
              </a:rPr>
              <a:t>25</a:t>
            </a:r>
            <a:r>
              <a:rPr lang="ar-IQ" dirty="0" smtClean="0">
                <a:latin typeface="Times New Roman"/>
                <a:ea typeface="Times New Roman"/>
                <a:cs typeface="Simplified Arabic"/>
              </a:rPr>
              <a:t> </a:t>
            </a:r>
            <a:r>
              <a:rPr lang="ar-IQ" dirty="0" err="1" smtClean="0">
                <a:latin typeface="Simplified Arabic"/>
                <a:ea typeface="Times New Roman"/>
              </a:rPr>
              <a:t>مايكرومل</a:t>
            </a:r>
            <a:r>
              <a:rPr lang="ar-IQ" dirty="0" smtClean="0">
                <a:latin typeface="Simplified Arabic"/>
                <a:ea typeface="Times New Roman"/>
              </a:rPr>
              <a:t> </a:t>
            </a:r>
            <a:r>
              <a:rPr lang="ar-IQ" dirty="0">
                <a:latin typeface="Simplified Arabic"/>
                <a:ea typeface="Times New Roman"/>
              </a:rPr>
              <a:t>قبل حقن العينات في وحدة الحقن لجهاز </a:t>
            </a:r>
            <a:r>
              <a:rPr lang="en-US" dirty="0">
                <a:latin typeface="Times New Roman"/>
                <a:ea typeface="Times New Roman"/>
                <a:cs typeface="Simplified Arabic"/>
              </a:rPr>
              <a:t>HPLC</a:t>
            </a:r>
            <a:r>
              <a:rPr lang="ar-IQ" dirty="0">
                <a:latin typeface="Times New Roman"/>
                <a:ea typeface="Times New Roman"/>
                <a:cs typeface="Simplified Arabic"/>
              </a:rPr>
              <a:t>.  </a:t>
            </a:r>
            <a:r>
              <a:rPr lang="ar-IQ" b="1" dirty="0">
                <a:latin typeface="Times New Roman"/>
                <a:ea typeface="Times New Roman"/>
                <a:cs typeface="Simplified Arabic"/>
              </a:rPr>
              <a:t>   </a:t>
            </a:r>
            <a:endParaRPr lang="en-US" sz="2800" dirty="0">
              <a:latin typeface="Times New Roman"/>
              <a:ea typeface="Times New Roman"/>
            </a:endParaRPr>
          </a:p>
          <a:p>
            <a:endParaRPr lang="ar-IQ" dirty="0"/>
          </a:p>
        </p:txBody>
      </p:sp>
    </p:spTree>
    <p:extLst>
      <p:ext uri="{BB962C8B-B14F-4D97-AF65-F5344CB8AC3E}">
        <p14:creationId xmlns:p14="http://schemas.microsoft.com/office/powerpoint/2010/main" val="278386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IQ" sz="3200" b="1" dirty="0" smtClean="0"/>
              <a:t> </a:t>
            </a:r>
            <a:r>
              <a:rPr lang="ar-IQ" sz="3200" b="1" dirty="0"/>
              <a:t>ظروف تشخيص النماذج القياسية من الستيرويدات والمركبات المفصولة من العينات المنتخبة.</a:t>
            </a:r>
            <a:r>
              <a:rPr lang="en-US" sz="3200" dirty="0"/>
              <a:t/>
            </a:r>
            <a:br>
              <a:rPr lang="en-US" sz="3200" dirty="0"/>
            </a:br>
            <a:endParaRPr lang="ar-IQ" sz="3200"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907176166"/>
              </p:ext>
            </p:extLst>
          </p:nvPr>
        </p:nvGraphicFramePr>
        <p:xfrm>
          <a:off x="395536" y="1484784"/>
          <a:ext cx="8208912" cy="4744634"/>
        </p:xfrm>
        <a:graphic>
          <a:graphicData uri="http://schemas.openxmlformats.org/drawingml/2006/table">
            <a:tbl>
              <a:tblPr rtl="1" firstRow="1" firstCol="1" bandRow="1">
                <a:tableStyleId>{5C22544A-7EE6-4342-B048-85BDC9FD1C3A}</a:tableStyleId>
              </a:tblPr>
              <a:tblGrid>
                <a:gridCol w="2594338"/>
                <a:gridCol w="5614574"/>
              </a:tblGrid>
              <a:tr h="720079">
                <a:tc>
                  <a:txBody>
                    <a:bodyPr/>
                    <a:lstStyle/>
                    <a:p>
                      <a:pPr algn="ctr" rtl="1">
                        <a:lnSpc>
                          <a:spcPts val="1200"/>
                        </a:lnSpc>
                        <a:spcAft>
                          <a:spcPts val="0"/>
                        </a:spcAft>
                      </a:pPr>
                      <a:r>
                        <a:rPr lang="ar-IQ" sz="2000" b="1" dirty="0">
                          <a:effectLst/>
                        </a:rPr>
                        <a:t>الظروف</a:t>
                      </a:r>
                      <a:endParaRPr lang="en-US" sz="2000" b="1" dirty="0">
                        <a:effectLst/>
                        <a:latin typeface="Times New Roman"/>
                        <a:ea typeface="Times New Roman"/>
                        <a:cs typeface="Arial"/>
                      </a:endParaRPr>
                    </a:p>
                  </a:txBody>
                  <a:tcPr marL="68580" marR="68580" marT="0" marB="0" anchor="ctr"/>
                </a:tc>
                <a:tc>
                  <a:txBody>
                    <a:bodyPr/>
                    <a:lstStyle/>
                    <a:p>
                      <a:pPr algn="ctr" rtl="1">
                        <a:lnSpc>
                          <a:spcPts val="1200"/>
                        </a:lnSpc>
                        <a:spcAft>
                          <a:spcPts val="0"/>
                        </a:spcAft>
                      </a:pPr>
                      <a:r>
                        <a:rPr lang="ar-IQ" sz="2000" b="1">
                          <a:effectLst/>
                        </a:rPr>
                        <a:t> </a:t>
                      </a:r>
                      <a:endParaRPr lang="en-US" sz="2000" b="1">
                        <a:effectLst/>
                        <a:latin typeface="Times New Roman"/>
                        <a:ea typeface="Times New Roman"/>
                        <a:cs typeface="Arial"/>
                      </a:endParaRPr>
                    </a:p>
                  </a:txBody>
                  <a:tcPr marL="68580" marR="68580" marT="0" marB="0" anchor="ctr"/>
                </a:tc>
              </a:tr>
              <a:tr h="670759">
                <a:tc>
                  <a:txBody>
                    <a:bodyPr/>
                    <a:lstStyle/>
                    <a:p>
                      <a:pPr algn="justLow" rtl="1">
                        <a:lnSpc>
                          <a:spcPts val="1600"/>
                        </a:lnSpc>
                        <a:spcAft>
                          <a:spcPts val="0"/>
                        </a:spcAft>
                      </a:pPr>
                      <a:endParaRPr lang="ar-IQ" sz="2000" b="1" dirty="0" smtClean="0">
                        <a:effectLst/>
                      </a:endParaRPr>
                    </a:p>
                    <a:p>
                      <a:pPr algn="justLow" rtl="1">
                        <a:lnSpc>
                          <a:spcPts val="1600"/>
                        </a:lnSpc>
                        <a:spcAft>
                          <a:spcPts val="0"/>
                        </a:spcAft>
                      </a:pPr>
                      <a:r>
                        <a:rPr lang="ar-IQ" sz="2000" b="1" dirty="0" smtClean="0">
                          <a:effectLst/>
                        </a:rPr>
                        <a:t>الطور </a:t>
                      </a:r>
                      <a:r>
                        <a:rPr lang="ar-IQ" sz="2000" b="1" dirty="0">
                          <a:effectLst/>
                        </a:rPr>
                        <a:t>المتحرك(</a:t>
                      </a:r>
                      <a:r>
                        <a:rPr lang="en-US" sz="2000" b="1" dirty="0">
                          <a:effectLst/>
                        </a:rPr>
                        <a:t>v:v</a:t>
                      </a:r>
                      <a:r>
                        <a:rPr lang="ar-IQ" sz="2000" b="1" dirty="0">
                          <a:effectLst/>
                        </a:rPr>
                        <a:t>)</a:t>
                      </a:r>
                      <a:endParaRPr lang="en-US" sz="2000" b="1" dirty="0">
                        <a:effectLst/>
                        <a:latin typeface="Times New Roman"/>
                        <a:ea typeface="Times New Roman"/>
                        <a:cs typeface="Arial"/>
                      </a:endParaRPr>
                    </a:p>
                  </a:txBody>
                  <a:tcPr marL="68580" marR="68580" marT="0" marB="0"/>
                </a:tc>
                <a:tc>
                  <a:txBody>
                    <a:bodyPr/>
                    <a:lstStyle/>
                    <a:p>
                      <a:pPr algn="r" rtl="0">
                        <a:lnSpc>
                          <a:spcPts val="1600"/>
                        </a:lnSpc>
                        <a:spcAft>
                          <a:spcPts val="0"/>
                        </a:spcAft>
                      </a:pPr>
                      <a:r>
                        <a:rPr lang="en-US" sz="2000" b="1" dirty="0">
                          <a:effectLst/>
                        </a:rPr>
                        <a:t>0.1</a:t>
                      </a:r>
                      <a:r>
                        <a:rPr lang="ar-IQ" sz="2000" b="1" dirty="0">
                          <a:effectLst/>
                        </a:rPr>
                        <a:t>% حامض </a:t>
                      </a:r>
                      <a:r>
                        <a:rPr lang="ar-IQ" sz="2000" b="1" dirty="0" err="1">
                          <a:effectLst/>
                        </a:rPr>
                        <a:t>الخليك</a:t>
                      </a:r>
                      <a:r>
                        <a:rPr lang="ar-IQ" sz="2000" b="1" dirty="0">
                          <a:effectLst/>
                        </a:rPr>
                        <a:t> في ماء مزال </a:t>
                      </a:r>
                      <a:r>
                        <a:rPr lang="ar-IQ" sz="2000" b="1" dirty="0" err="1" smtClean="0">
                          <a:effectLst/>
                        </a:rPr>
                        <a:t>الايونات:ميثانول</a:t>
                      </a:r>
                      <a:r>
                        <a:rPr lang="ar-IQ" sz="2000" b="1" dirty="0" smtClean="0">
                          <a:effectLst/>
                        </a:rPr>
                        <a:t> </a:t>
                      </a:r>
                      <a:endParaRPr lang="en-US" sz="2000" b="1" dirty="0">
                        <a:effectLst/>
                        <a:latin typeface="Times New Roman"/>
                        <a:ea typeface="Times New Roman"/>
                        <a:cs typeface="Arial"/>
                      </a:endParaRPr>
                    </a:p>
                  </a:txBody>
                  <a:tcPr marL="68580" marR="68580" marT="0" marB="0" anchor="ctr"/>
                </a:tc>
              </a:tr>
              <a:tr h="670759">
                <a:tc>
                  <a:txBody>
                    <a:bodyPr/>
                    <a:lstStyle/>
                    <a:p>
                      <a:pPr algn="justLow" rtl="1">
                        <a:lnSpc>
                          <a:spcPts val="1600"/>
                        </a:lnSpc>
                        <a:spcAft>
                          <a:spcPts val="0"/>
                        </a:spcAft>
                      </a:pPr>
                      <a:endParaRPr lang="ar-IQ" sz="2000" b="1" dirty="0" smtClean="0">
                        <a:effectLst/>
                      </a:endParaRPr>
                    </a:p>
                    <a:p>
                      <a:pPr algn="justLow" rtl="1">
                        <a:lnSpc>
                          <a:spcPts val="1600"/>
                        </a:lnSpc>
                        <a:spcAft>
                          <a:spcPts val="0"/>
                        </a:spcAft>
                      </a:pPr>
                      <a:r>
                        <a:rPr lang="ar-IQ" sz="2000" b="1" dirty="0" smtClean="0">
                          <a:effectLst/>
                        </a:rPr>
                        <a:t>سرعة </a:t>
                      </a:r>
                      <a:r>
                        <a:rPr lang="ar-IQ" sz="2000" b="1" dirty="0">
                          <a:effectLst/>
                        </a:rPr>
                        <a:t>جريان الطور المتحرك</a:t>
                      </a:r>
                      <a:endParaRPr lang="en-US" sz="2000" b="1" dirty="0">
                        <a:effectLst/>
                        <a:latin typeface="Times New Roman"/>
                        <a:ea typeface="Times New Roman"/>
                        <a:cs typeface="Arial"/>
                      </a:endParaRPr>
                    </a:p>
                  </a:txBody>
                  <a:tcPr marL="68580" marR="68580" marT="0" marB="0"/>
                </a:tc>
                <a:tc>
                  <a:txBody>
                    <a:bodyPr/>
                    <a:lstStyle/>
                    <a:p>
                      <a:pPr algn="ctr" rtl="1">
                        <a:lnSpc>
                          <a:spcPts val="1600"/>
                        </a:lnSpc>
                        <a:spcAft>
                          <a:spcPts val="0"/>
                        </a:spcAft>
                      </a:pPr>
                      <a:r>
                        <a:rPr lang="ar-IQ" sz="2000" b="1" dirty="0">
                          <a:effectLst/>
                        </a:rPr>
                        <a:t> </a:t>
                      </a:r>
                      <a:r>
                        <a:rPr lang="en-US" sz="2000" b="1" dirty="0">
                          <a:effectLst/>
                        </a:rPr>
                        <a:t>1.4 </a:t>
                      </a:r>
                      <a:r>
                        <a:rPr lang="ar-IQ" sz="2000" b="1" dirty="0">
                          <a:effectLst/>
                        </a:rPr>
                        <a:t>مل/ دقيقة</a:t>
                      </a:r>
                      <a:endParaRPr lang="en-US" sz="2000" b="1" dirty="0">
                        <a:effectLst/>
                        <a:latin typeface="Times New Roman"/>
                        <a:ea typeface="Times New Roman"/>
                        <a:cs typeface="Arial"/>
                      </a:endParaRPr>
                    </a:p>
                  </a:txBody>
                  <a:tcPr marL="68580" marR="68580" marT="0" marB="0" anchor="ctr"/>
                </a:tc>
              </a:tr>
              <a:tr h="670759">
                <a:tc>
                  <a:txBody>
                    <a:bodyPr/>
                    <a:lstStyle/>
                    <a:p>
                      <a:pPr algn="justLow" rtl="1">
                        <a:lnSpc>
                          <a:spcPts val="1600"/>
                        </a:lnSpc>
                        <a:spcAft>
                          <a:spcPts val="0"/>
                        </a:spcAft>
                      </a:pPr>
                      <a:endParaRPr lang="ar-IQ" sz="2000" b="1" dirty="0" smtClean="0">
                        <a:effectLst/>
                      </a:endParaRPr>
                    </a:p>
                    <a:p>
                      <a:pPr algn="justLow" rtl="1">
                        <a:lnSpc>
                          <a:spcPts val="1600"/>
                        </a:lnSpc>
                        <a:spcAft>
                          <a:spcPts val="0"/>
                        </a:spcAft>
                      </a:pPr>
                      <a:r>
                        <a:rPr lang="ar-IQ" sz="2000" b="1" dirty="0" smtClean="0">
                          <a:effectLst/>
                        </a:rPr>
                        <a:t>حجم </a:t>
                      </a:r>
                      <a:r>
                        <a:rPr lang="ar-IQ" sz="2000" b="1" dirty="0">
                          <a:effectLst/>
                        </a:rPr>
                        <a:t>العينة المحقونة</a:t>
                      </a:r>
                      <a:endParaRPr lang="en-US" sz="2000" b="1" dirty="0">
                        <a:effectLst/>
                        <a:latin typeface="Times New Roman"/>
                        <a:ea typeface="Times New Roman"/>
                        <a:cs typeface="Arial"/>
                      </a:endParaRPr>
                    </a:p>
                  </a:txBody>
                  <a:tcPr marL="68580" marR="68580" marT="0" marB="0"/>
                </a:tc>
                <a:tc>
                  <a:txBody>
                    <a:bodyPr/>
                    <a:lstStyle/>
                    <a:p>
                      <a:pPr algn="ctr" rtl="0">
                        <a:lnSpc>
                          <a:spcPts val="1600"/>
                        </a:lnSpc>
                        <a:spcAft>
                          <a:spcPts val="0"/>
                        </a:spcAft>
                      </a:pPr>
                      <a:r>
                        <a:rPr lang="en-US" sz="2000" b="1" dirty="0">
                          <a:effectLst/>
                        </a:rPr>
                        <a:t>20 </a:t>
                      </a:r>
                      <a:r>
                        <a:rPr lang="ar-IQ" sz="2000" b="1" dirty="0" err="1">
                          <a:effectLst/>
                        </a:rPr>
                        <a:t>مايكروليتر</a:t>
                      </a:r>
                      <a:endParaRPr lang="en-US" sz="2000" b="1" dirty="0">
                        <a:effectLst/>
                        <a:latin typeface="Times New Roman"/>
                        <a:ea typeface="Times New Roman"/>
                        <a:cs typeface="Arial"/>
                      </a:endParaRPr>
                    </a:p>
                  </a:txBody>
                  <a:tcPr marL="68580" marR="68580" marT="0" marB="0" anchor="ctr"/>
                </a:tc>
              </a:tr>
              <a:tr h="670759">
                <a:tc>
                  <a:txBody>
                    <a:bodyPr/>
                    <a:lstStyle/>
                    <a:p>
                      <a:pPr algn="justLow" rtl="1">
                        <a:lnSpc>
                          <a:spcPts val="1600"/>
                        </a:lnSpc>
                        <a:spcAft>
                          <a:spcPts val="0"/>
                        </a:spcAft>
                      </a:pPr>
                      <a:endParaRPr lang="ar-IQ" sz="2000" b="1" dirty="0" smtClean="0">
                        <a:effectLst/>
                      </a:endParaRPr>
                    </a:p>
                    <a:p>
                      <a:pPr algn="justLow" rtl="1">
                        <a:lnSpc>
                          <a:spcPts val="1600"/>
                        </a:lnSpc>
                        <a:spcAft>
                          <a:spcPts val="0"/>
                        </a:spcAft>
                      </a:pPr>
                      <a:r>
                        <a:rPr lang="ar-IQ" sz="2000" b="1" dirty="0" smtClean="0">
                          <a:effectLst/>
                        </a:rPr>
                        <a:t>درجة </a:t>
                      </a:r>
                      <a:r>
                        <a:rPr lang="ar-IQ" sz="2000" b="1" dirty="0">
                          <a:effectLst/>
                        </a:rPr>
                        <a:t>حرارة </a:t>
                      </a:r>
                      <a:r>
                        <a:rPr lang="ar-IQ" sz="2000" b="1" dirty="0" smtClean="0">
                          <a:effectLst/>
                        </a:rPr>
                        <a:t>الفصل</a:t>
                      </a:r>
                      <a:endParaRPr lang="en-US" sz="2000" b="1" dirty="0">
                        <a:effectLst/>
                        <a:latin typeface="Times New Roman"/>
                        <a:ea typeface="Times New Roman"/>
                        <a:cs typeface="Arial"/>
                      </a:endParaRPr>
                    </a:p>
                  </a:txBody>
                  <a:tcPr marL="68580" marR="68580" marT="0" marB="0"/>
                </a:tc>
                <a:tc>
                  <a:txBody>
                    <a:bodyPr/>
                    <a:lstStyle/>
                    <a:p>
                      <a:pPr algn="ctr" rtl="0">
                        <a:lnSpc>
                          <a:spcPts val="1600"/>
                        </a:lnSpc>
                        <a:spcAft>
                          <a:spcPts val="0"/>
                        </a:spcAft>
                      </a:pPr>
                      <a:r>
                        <a:rPr lang="en-US" sz="2000" b="1" dirty="0" smtClean="0">
                          <a:effectLst/>
                        </a:rPr>
                        <a:t>35</a:t>
                      </a:r>
                      <a:r>
                        <a:rPr lang="ar-IQ" sz="2000" b="1" dirty="0" smtClean="0">
                          <a:effectLst/>
                        </a:rPr>
                        <a:t> </a:t>
                      </a:r>
                      <a:r>
                        <a:rPr lang="en-US" sz="2000" b="1" dirty="0" smtClean="0">
                          <a:effectLst/>
                        </a:rPr>
                        <a:t>c</a:t>
                      </a:r>
                      <a:r>
                        <a:rPr lang="ar-IQ" sz="2000" b="1" dirty="0" smtClean="0">
                          <a:effectLst/>
                        </a:rPr>
                        <a:t>ْ</a:t>
                      </a:r>
                      <a:endParaRPr lang="en-US" sz="2000" b="1" dirty="0">
                        <a:effectLst/>
                        <a:latin typeface="Times New Roman"/>
                        <a:ea typeface="Times New Roman"/>
                        <a:cs typeface="Arial"/>
                      </a:endParaRPr>
                    </a:p>
                  </a:txBody>
                  <a:tcPr marL="68580" marR="68580" marT="0" marB="0" anchor="ctr"/>
                </a:tc>
              </a:tr>
              <a:tr h="1341519">
                <a:tc>
                  <a:txBody>
                    <a:bodyPr/>
                    <a:lstStyle/>
                    <a:p>
                      <a:pPr algn="r" rtl="1">
                        <a:lnSpc>
                          <a:spcPts val="1600"/>
                        </a:lnSpc>
                        <a:spcAft>
                          <a:spcPts val="0"/>
                        </a:spcAft>
                      </a:pPr>
                      <a:r>
                        <a:rPr lang="ar-IQ" sz="2000" b="1" dirty="0">
                          <a:effectLst/>
                        </a:rPr>
                        <a:t>نوع الكاشف</a:t>
                      </a:r>
                      <a:endParaRPr lang="en-US" sz="2000" b="1" dirty="0">
                        <a:effectLst/>
                        <a:latin typeface="Times New Roman"/>
                        <a:ea typeface="Times New Roman"/>
                        <a:cs typeface="Arial"/>
                      </a:endParaRPr>
                    </a:p>
                  </a:txBody>
                  <a:tcPr marL="68580" marR="68580" marT="0" marB="0" anchor="ctr"/>
                </a:tc>
                <a:tc>
                  <a:txBody>
                    <a:bodyPr/>
                    <a:lstStyle/>
                    <a:p>
                      <a:pPr algn="ctr" rtl="1">
                        <a:lnSpc>
                          <a:spcPts val="1600"/>
                        </a:lnSpc>
                        <a:spcAft>
                          <a:spcPts val="0"/>
                        </a:spcAft>
                      </a:pPr>
                      <a:r>
                        <a:rPr lang="ar-IQ" sz="2000" b="1" dirty="0">
                          <a:effectLst/>
                        </a:rPr>
                        <a:t>الأشعة فوق البنفسجية (</a:t>
                      </a:r>
                      <a:r>
                        <a:rPr lang="en-US" sz="2000" b="1" dirty="0">
                          <a:effectLst/>
                        </a:rPr>
                        <a:t>UV</a:t>
                      </a:r>
                      <a:r>
                        <a:rPr lang="ar-IQ" sz="2000" b="1" dirty="0">
                          <a:effectLst/>
                        </a:rPr>
                        <a:t>)عند الطول ألموجي </a:t>
                      </a:r>
                      <a:r>
                        <a:rPr lang="en-US" sz="2000" b="1" dirty="0">
                          <a:effectLst/>
                        </a:rPr>
                        <a:t>277</a:t>
                      </a:r>
                      <a:r>
                        <a:rPr lang="ar-IQ" sz="2000" b="1" dirty="0">
                          <a:effectLst/>
                        </a:rPr>
                        <a:t> نانوميتر</a:t>
                      </a:r>
                      <a:endParaRPr lang="en-US" sz="2000" b="1" dirty="0">
                        <a:effectLst/>
                        <a:latin typeface="Times New Roman"/>
                        <a:ea typeface="Times New Roman"/>
                        <a:cs typeface="Arial"/>
                      </a:endParaRPr>
                    </a:p>
                  </a:txBody>
                  <a:tcPr marL="68580" marR="68580" marT="0" marB="0" anchor="ctr"/>
                </a:tc>
              </a:tr>
            </a:tbl>
          </a:graphicData>
        </a:graphic>
      </p:graphicFrame>
      <p:sp>
        <p:nvSpPr>
          <p:cNvPr id="5" name="Rectangle 1"/>
          <p:cNvSpPr>
            <a:spLocks noChangeArrowheads="1"/>
          </p:cNvSpPr>
          <p:nvPr/>
        </p:nvSpPr>
        <p:spPr bwMode="auto">
          <a:xfrm>
            <a:off x="2454275" y="3121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IQ" sz="1400" b="0" i="0" u="none" strike="noStrike" cap="none" normalizeH="0" baseline="0" smtClean="0">
                <a:ln>
                  <a:noFill/>
                </a:ln>
                <a:solidFill>
                  <a:schemeClr val="tx1"/>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76507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خلفيات\b55dac6d2b52daab3336fdb87f5a77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ctrTitle"/>
          </p:nvPr>
        </p:nvSpPr>
        <p:spPr>
          <a:xfrm>
            <a:off x="35496" y="3573016"/>
            <a:ext cx="7772400" cy="1470025"/>
          </a:xfrm>
        </p:spPr>
        <p:txBody>
          <a:bodyPr>
            <a:noAutofit/>
          </a:bodyPr>
          <a:lstStyle/>
          <a:p>
            <a:r>
              <a:rPr lang="ar-IQ" sz="8000" dirty="0" smtClean="0"/>
              <a:t>النتائج </a:t>
            </a:r>
            <a:br>
              <a:rPr lang="ar-IQ" sz="8000" dirty="0" smtClean="0"/>
            </a:br>
            <a:r>
              <a:rPr lang="en-US" sz="8000" dirty="0" smtClean="0">
                <a:latin typeface="Bauhaus 93" pitchFamily="82" charset="0"/>
              </a:rPr>
              <a:t>Results</a:t>
            </a:r>
            <a:br>
              <a:rPr lang="en-US" sz="8000" dirty="0" smtClean="0">
                <a:latin typeface="Bauhaus 93" pitchFamily="82" charset="0"/>
              </a:rPr>
            </a:br>
            <a:endParaRPr lang="ar-IQ" sz="3200" i="1" dirty="0">
              <a:latin typeface="Bauhaus 93" pitchFamily="82" charset="0"/>
            </a:endParaRPr>
          </a:p>
        </p:txBody>
      </p:sp>
    </p:spTree>
    <p:extLst>
      <p:ext uri="{BB962C8B-B14F-4D97-AF65-F5344CB8AC3E}">
        <p14:creationId xmlns:p14="http://schemas.microsoft.com/office/powerpoint/2010/main" val="3306867847"/>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30956"/>
            <a:ext cx="8640960" cy="923330"/>
          </a:xfrm>
          <a:prstGeom prst="rect">
            <a:avLst/>
          </a:prstGeom>
        </p:spPr>
        <p:txBody>
          <a:bodyPr wrap="square">
            <a:spAutoFit/>
          </a:bodyPr>
          <a:lstStyle/>
          <a:p>
            <a:pPr algn="just"/>
            <a:r>
              <a:rPr lang="ar-IQ" b="1" dirty="0" smtClean="0">
                <a:latin typeface="Times New Roman"/>
                <a:ea typeface="Times New Roman"/>
                <a:cs typeface="Simplified Arabic"/>
              </a:rPr>
              <a:t>الجدول(</a:t>
            </a:r>
            <a:r>
              <a:rPr lang="en-US" b="1" dirty="0" smtClean="0">
                <a:latin typeface="Times New Roman"/>
                <a:ea typeface="Times New Roman"/>
                <a:cs typeface="Simplified Arabic"/>
              </a:rPr>
              <a:t>1</a:t>
            </a:r>
            <a:r>
              <a:rPr lang="ar-IQ" b="1" dirty="0" smtClean="0">
                <a:latin typeface="Times New Roman"/>
                <a:ea typeface="Times New Roman"/>
                <a:cs typeface="Simplified Arabic"/>
              </a:rPr>
              <a:t>): </a:t>
            </a:r>
            <a:r>
              <a:rPr lang="ar-IQ" b="1" dirty="0">
                <a:latin typeface="Times New Roman"/>
                <a:ea typeface="Times New Roman"/>
                <a:cs typeface="Simplified Arabic"/>
              </a:rPr>
              <a:t>تكوين مزارع الكالس المشتق من السيقان تحت الفلقية المستأصلة من بادرات </a:t>
            </a:r>
            <a:r>
              <a:rPr lang="ar-IQ" b="1" dirty="0" err="1" smtClean="0">
                <a:latin typeface="Times New Roman"/>
                <a:ea typeface="Times New Roman"/>
                <a:cs typeface="Simplified Arabic"/>
              </a:rPr>
              <a:t>الوذانيا</a:t>
            </a:r>
            <a:r>
              <a:rPr lang="ar-IQ" b="1" dirty="0" smtClean="0">
                <a:latin typeface="Times New Roman"/>
                <a:ea typeface="Times New Roman"/>
                <a:cs typeface="Simplified Arabic"/>
              </a:rPr>
              <a:t>               </a:t>
            </a:r>
            <a:r>
              <a:rPr lang="en-US" b="1" i="1" dirty="0">
                <a:latin typeface="Times New Roman"/>
                <a:ea typeface="Times New Roman"/>
                <a:cs typeface="Simplified Arabic"/>
              </a:rPr>
              <a:t>W. somnifera</a:t>
            </a:r>
            <a:r>
              <a:rPr lang="ar-IQ" b="1" dirty="0">
                <a:latin typeface="Times New Roman"/>
                <a:ea typeface="Times New Roman"/>
                <a:cs typeface="Simplified Arabic"/>
              </a:rPr>
              <a:t> المعقمة ومعدلات أوزانه الرطبة في وسط </a:t>
            </a:r>
            <a:r>
              <a:rPr lang="en-US" b="1" dirty="0">
                <a:latin typeface="Times New Roman"/>
                <a:ea typeface="Times New Roman"/>
                <a:cs typeface="Simplified Arabic"/>
              </a:rPr>
              <a:t>MS</a:t>
            </a:r>
            <a:r>
              <a:rPr lang="ar-IQ" b="1" dirty="0">
                <a:latin typeface="Times New Roman"/>
                <a:ea typeface="Times New Roman"/>
                <a:cs typeface="Simplified Arabic"/>
              </a:rPr>
              <a:t> المدعم بتراكيز مختلفة من </a:t>
            </a:r>
            <a:r>
              <a:rPr lang="en-US" b="1" dirty="0">
                <a:latin typeface="Times New Roman"/>
                <a:ea typeface="Times New Roman"/>
                <a:cs typeface="Simplified Arabic"/>
              </a:rPr>
              <a:t>2,4-D</a:t>
            </a:r>
            <a:r>
              <a:rPr lang="ar-IQ" b="1" dirty="0">
                <a:latin typeface="Times New Roman"/>
                <a:ea typeface="Times New Roman"/>
                <a:cs typeface="Simplified Arabic"/>
              </a:rPr>
              <a:t> + </a:t>
            </a:r>
            <a:r>
              <a:rPr lang="en-US" b="1" dirty="0">
                <a:latin typeface="Times New Roman"/>
                <a:ea typeface="Times New Roman"/>
                <a:cs typeface="Simplified Arabic"/>
              </a:rPr>
              <a:t>Kin</a:t>
            </a:r>
            <a:r>
              <a:rPr lang="ar-IQ" b="1" dirty="0">
                <a:latin typeface="Times New Roman"/>
                <a:ea typeface="Times New Roman"/>
                <a:cs typeface="Simplified Arabic"/>
              </a:rPr>
              <a:t> بتركيز </a:t>
            </a:r>
            <a:r>
              <a:rPr lang="en-US" b="1" dirty="0" smtClean="0">
                <a:latin typeface="Times New Roman"/>
                <a:ea typeface="Times New Roman"/>
                <a:cs typeface="Simplified Arabic"/>
              </a:rPr>
              <a:t> 0.5</a:t>
            </a:r>
            <a:r>
              <a:rPr lang="en-US" b="1" dirty="0" smtClean="0">
                <a:latin typeface="Simplified Arabic"/>
                <a:ea typeface="Times New Roman"/>
              </a:rPr>
              <a:t> </a:t>
            </a:r>
            <a:r>
              <a:rPr lang="ar-IQ" b="1" dirty="0">
                <a:latin typeface="Simplified Arabic"/>
                <a:ea typeface="Times New Roman"/>
              </a:rPr>
              <a:t>ملغم.لتر</a:t>
            </a:r>
            <a:r>
              <a:rPr lang="en-US" b="1" baseline="30000" dirty="0">
                <a:latin typeface="Times New Roman"/>
                <a:ea typeface="Times New Roman"/>
                <a:cs typeface="Simplified Arabic"/>
              </a:rPr>
              <a:t>1-</a:t>
            </a:r>
            <a:r>
              <a:rPr lang="ar-IQ" b="1" dirty="0">
                <a:latin typeface="Times New Roman"/>
                <a:ea typeface="Times New Roman"/>
                <a:cs typeface="Simplified Arabic"/>
              </a:rPr>
              <a:t>.</a:t>
            </a:r>
            <a:r>
              <a:rPr lang="ar-IQ" b="1" baseline="30000" dirty="0">
                <a:latin typeface="Times New Roman"/>
                <a:ea typeface="Times New Roman"/>
                <a:cs typeface="Simplified Arabic"/>
              </a:rPr>
              <a:t> </a:t>
            </a:r>
            <a:endParaRPr lang="ar-IQ" dirty="0"/>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340768"/>
            <a:ext cx="806489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366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p:cNvGrpSpPr/>
          <p:nvPr/>
        </p:nvGrpSpPr>
        <p:grpSpPr>
          <a:xfrm>
            <a:off x="1403648" y="414750"/>
            <a:ext cx="5976664" cy="5246498"/>
            <a:chOff x="2627784" y="414750"/>
            <a:chExt cx="3787619" cy="5074958"/>
          </a:xfrm>
        </p:grpSpPr>
        <p:pic>
          <p:nvPicPr>
            <p:cNvPr id="4" name="عنصر نائب للمحتوى 3" descr="C:\Users\hp\Desktop\Aشكل 4.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414750"/>
              <a:ext cx="1769111" cy="1758488"/>
            </a:xfrm>
            <a:prstGeom prst="rect">
              <a:avLst/>
            </a:prstGeom>
            <a:noFill/>
            <a:ln>
              <a:noFill/>
            </a:ln>
          </p:spPr>
        </p:pic>
        <p:pic>
          <p:nvPicPr>
            <p:cNvPr id="5" name="صورة 4" descr="C:\Users\hp\Desktop\B شكل 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9777" y="420638"/>
              <a:ext cx="1769426" cy="1752600"/>
            </a:xfrm>
            <a:prstGeom prst="rect">
              <a:avLst/>
            </a:prstGeom>
            <a:noFill/>
            <a:ln>
              <a:noFill/>
            </a:ln>
          </p:spPr>
        </p:pic>
        <p:pic>
          <p:nvPicPr>
            <p:cNvPr id="6" name="صورة 5" descr="C:\Users\hp\Desktop\C شكل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1864" y="2226895"/>
              <a:ext cx="1800225" cy="1638299"/>
            </a:xfrm>
            <a:prstGeom prst="rect">
              <a:avLst/>
            </a:prstGeom>
            <a:noFill/>
            <a:ln>
              <a:noFill/>
            </a:ln>
          </p:spPr>
        </p:pic>
        <p:pic>
          <p:nvPicPr>
            <p:cNvPr id="7" name="صورة 6" descr="C:\Users\hp\Desktop\D شكل 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9777" y="2226895"/>
              <a:ext cx="1771649" cy="1657349"/>
            </a:xfrm>
            <a:prstGeom prst="rect">
              <a:avLst/>
            </a:prstGeom>
            <a:noFill/>
            <a:ln>
              <a:noFill/>
            </a:ln>
          </p:spPr>
        </p:pic>
        <p:pic>
          <p:nvPicPr>
            <p:cNvPr id="8" name="صورة 7" descr="C:\Users\hp\Desktop\E شكل 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9756" y="3918083"/>
              <a:ext cx="1852611" cy="1571625"/>
            </a:xfrm>
            <a:prstGeom prst="rect">
              <a:avLst/>
            </a:prstGeom>
            <a:noFill/>
            <a:ln>
              <a:noFill/>
            </a:ln>
          </p:spPr>
        </p:pic>
        <p:pic>
          <p:nvPicPr>
            <p:cNvPr id="9" name="صورة 8" descr="C:\Users\hp\Desktop\F شكل 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9777" y="3918082"/>
              <a:ext cx="1845626" cy="1571625"/>
            </a:xfrm>
            <a:prstGeom prst="rect">
              <a:avLst/>
            </a:prstGeom>
            <a:noFill/>
            <a:ln>
              <a:noFill/>
            </a:ln>
          </p:spPr>
        </p:pic>
      </p:grpSp>
      <p:sp>
        <p:nvSpPr>
          <p:cNvPr id="10" name="مستطيل 9"/>
          <p:cNvSpPr/>
          <p:nvPr/>
        </p:nvSpPr>
        <p:spPr>
          <a:xfrm>
            <a:off x="323528" y="5789175"/>
            <a:ext cx="8424936" cy="646331"/>
          </a:xfrm>
          <a:prstGeom prst="rect">
            <a:avLst/>
          </a:prstGeom>
        </p:spPr>
        <p:txBody>
          <a:bodyPr wrap="square">
            <a:spAutoFit/>
          </a:bodyPr>
          <a:lstStyle/>
          <a:p>
            <a:r>
              <a:rPr lang="ar-IQ" b="1" dirty="0">
                <a:latin typeface="Times New Roman"/>
                <a:ea typeface="Times New Roman"/>
                <a:cs typeface="Simplified Arabic"/>
              </a:rPr>
              <a:t>الشكل </a:t>
            </a:r>
            <a:r>
              <a:rPr lang="ar-IQ" b="1" dirty="0" smtClean="0">
                <a:latin typeface="Times New Roman"/>
                <a:ea typeface="Times New Roman"/>
                <a:cs typeface="Simplified Arabic"/>
              </a:rPr>
              <a:t>(</a:t>
            </a:r>
            <a:r>
              <a:rPr lang="en-US" b="1" dirty="0" smtClean="0">
                <a:latin typeface="Times New Roman"/>
                <a:ea typeface="Times New Roman"/>
                <a:cs typeface="Simplified Arabic"/>
              </a:rPr>
              <a:t>1</a:t>
            </a:r>
            <a:r>
              <a:rPr lang="ar-IQ" b="1" dirty="0" smtClean="0">
                <a:latin typeface="Times New Roman"/>
                <a:ea typeface="Times New Roman"/>
                <a:cs typeface="Simplified Arabic"/>
              </a:rPr>
              <a:t>): </a:t>
            </a:r>
            <a:r>
              <a:rPr lang="ar-IQ" b="1" dirty="0">
                <a:latin typeface="Times New Roman"/>
                <a:ea typeface="Times New Roman"/>
                <a:cs typeface="Simplified Arabic"/>
              </a:rPr>
              <a:t>أستحثاث الكالس بأستخدام تراكيز مختلفة لمنظم النمو </a:t>
            </a:r>
            <a:r>
              <a:rPr lang="en-US" b="1" dirty="0">
                <a:latin typeface="Times New Roman"/>
                <a:ea typeface="Times New Roman"/>
                <a:cs typeface="Simplified Arabic"/>
              </a:rPr>
              <a:t>2,4-D</a:t>
            </a:r>
            <a:r>
              <a:rPr lang="ar-IQ" b="1" dirty="0">
                <a:latin typeface="Times New Roman"/>
                <a:ea typeface="Times New Roman"/>
                <a:cs typeface="Simplified Arabic"/>
              </a:rPr>
              <a:t> متداخلا مع </a:t>
            </a:r>
            <a:r>
              <a:rPr lang="en-US" b="1" dirty="0">
                <a:latin typeface="Times New Roman"/>
                <a:ea typeface="Times New Roman"/>
                <a:cs typeface="Simplified Arabic"/>
              </a:rPr>
              <a:t>Kin</a:t>
            </a:r>
            <a:r>
              <a:rPr lang="ar-IQ" b="1" dirty="0">
                <a:latin typeface="Times New Roman"/>
                <a:ea typeface="Times New Roman"/>
                <a:cs typeface="Simplified Arabic"/>
              </a:rPr>
              <a:t> بتركيز </a:t>
            </a:r>
            <a:r>
              <a:rPr lang="en-US" b="1" dirty="0">
                <a:latin typeface="Times New Roman"/>
                <a:ea typeface="Times New Roman"/>
                <a:cs typeface="Simplified Arabic"/>
              </a:rPr>
              <a:t>0.5</a:t>
            </a:r>
            <a:r>
              <a:rPr lang="ar-IQ" b="1" dirty="0">
                <a:latin typeface="Times New Roman"/>
                <a:ea typeface="Times New Roman"/>
                <a:cs typeface="Simplified Arabic"/>
              </a:rPr>
              <a:t> ملغم.لتر</a:t>
            </a:r>
            <a:r>
              <a:rPr lang="en-US" b="1" baseline="30000" dirty="0">
                <a:latin typeface="Times New Roman"/>
                <a:ea typeface="Times New Roman"/>
                <a:cs typeface="Simplified Arabic"/>
              </a:rPr>
              <a:t>1-</a:t>
            </a:r>
            <a:r>
              <a:rPr lang="ar-IQ" b="1" dirty="0">
                <a:latin typeface="Times New Roman"/>
                <a:ea typeface="Times New Roman"/>
                <a:cs typeface="Simplified Arabic"/>
              </a:rPr>
              <a:t>.</a:t>
            </a:r>
            <a:endParaRPr lang="ar-IQ" dirty="0"/>
          </a:p>
        </p:txBody>
      </p:sp>
    </p:spTree>
    <p:extLst>
      <p:ext uri="{BB962C8B-B14F-4D97-AF65-F5344CB8AC3E}">
        <p14:creationId xmlns:p14="http://schemas.microsoft.com/office/powerpoint/2010/main" val="1396905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457200" y="274638"/>
            <a:ext cx="8229600" cy="1143000"/>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IQ" sz="2400" b="1" dirty="0" smtClean="0">
                <a:latin typeface="Times New Roman"/>
                <a:ea typeface="Times New Roman"/>
                <a:cs typeface="Simplified Arabic"/>
              </a:rPr>
              <a:t>الجدول(</a:t>
            </a:r>
            <a:r>
              <a:rPr lang="en-US" sz="2400" b="1" dirty="0" smtClean="0">
                <a:latin typeface="Times New Roman"/>
                <a:ea typeface="Times New Roman"/>
                <a:cs typeface="Simplified Arabic"/>
              </a:rPr>
              <a:t>2</a:t>
            </a:r>
            <a:r>
              <a:rPr lang="ar-IQ" sz="2400" b="1" dirty="0" smtClean="0">
                <a:latin typeface="Times New Roman"/>
                <a:ea typeface="Times New Roman"/>
                <a:cs typeface="Simplified Arabic"/>
              </a:rPr>
              <a:t>): تكوين مزارع الكالس المشتق من السيقان تحت الفلقية المستأصلة من بادرات الوذانيا </a:t>
            </a:r>
            <a:r>
              <a:rPr lang="en-US" sz="2400" b="1" i="1" dirty="0" smtClean="0">
                <a:latin typeface="Times New Roman"/>
                <a:ea typeface="Times New Roman"/>
                <a:cs typeface="Simplified Arabic"/>
              </a:rPr>
              <a:t>W. somnifera</a:t>
            </a:r>
            <a:r>
              <a:rPr lang="en-US" sz="2400" b="1" i="1" dirty="0" smtClean="0">
                <a:latin typeface="Simplified Arabic"/>
                <a:ea typeface="Times New Roman"/>
              </a:rPr>
              <a:t> </a:t>
            </a:r>
            <a:r>
              <a:rPr lang="ar-IQ" sz="2400" b="1" dirty="0" smtClean="0">
                <a:latin typeface="Times New Roman"/>
                <a:ea typeface="Times New Roman"/>
                <a:cs typeface="Simplified Arabic"/>
              </a:rPr>
              <a:t>المعقمة ومعدلات أوزانه الرطبة في وسط </a:t>
            </a:r>
            <a:r>
              <a:rPr lang="en-US" sz="2400" b="1" dirty="0" smtClean="0">
                <a:latin typeface="Times New Roman"/>
                <a:ea typeface="Times New Roman"/>
                <a:cs typeface="Simplified Arabic"/>
              </a:rPr>
              <a:t>MS</a:t>
            </a:r>
            <a:r>
              <a:rPr lang="ar-IQ" sz="2400" b="1" dirty="0" smtClean="0">
                <a:latin typeface="Times New Roman"/>
                <a:ea typeface="Times New Roman"/>
                <a:cs typeface="Simplified Arabic"/>
              </a:rPr>
              <a:t> المدعم بتراكيز مختلفة من </a:t>
            </a:r>
            <a:r>
              <a:rPr lang="en-US" sz="2400" b="1" dirty="0" smtClean="0">
                <a:latin typeface="Times New Roman"/>
                <a:ea typeface="Times New Roman"/>
                <a:cs typeface="Simplified Arabic"/>
              </a:rPr>
              <a:t>NAA</a:t>
            </a:r>
            <a:r>
              <a:rPr lang="ar-IQ" sz="2400" b="1" dirty="0" smtClean="0">
                <a:latin typeface="Times New Roman"/>
                <a:ea typeface="Times New Roman"/>
                <a:cs typeface="Simplified Arabic"/>
              </a:rPr>
              <a:t> + </a:t>
            </a:r>
            <a:r>
              <a:rPr lang="en-US" sz="2400" b="1" dirty="0" smtClean="0">
                <a:latin typeface="Times New Roman"/>
                <a:ea typeface="Times New Roman"/>
                <a:cs typeface="Simplified Arabic"/>
              </a:rPr>
              <a:t>Kin</a:t>
            </a:r>
            <a:r>
              <a:rPr lang="en-US" sz="2400" b="1" dirty="0" smtClean="0">
                <a:latin typeface="Simplified Arabic"/>
                <a:ea typeface="Times New Roman"/>
              </a:rPr>
              <a:t> </a:t>
            </a:r>
            <a:r>
              <a:rPr lang="ar-IQ" sz="2400" b="1" dirty="0" smtClean="0">
                <a:latin typeface="Simplified Arabic"/>
                <a:ea typeface="Times New Roman"/>
              </a:rPr>
              <a:t> بتركيز </a:t>
            </a:r>
            <a:r>
              <a:rPr lang="en-US" sz="2400" b="1" dirty="0" smtClean="0">
                <a:latin typeface="Times New Roman"/>
                <a:ea typeface="Times New Roman"/>
                <a:cs typeface="Simplified Arabic"/>
              </a:rPr>
              <a:t>0.5</a:t>
            </a:r>
            <a:r>
              <a:rPr lang="en-US" sz="2400" b="1" dirty="0" smtClean="0">
                <a:latin typeface="Simplified Arabic"/>
                <a:ea typeface="Times New Roman"/>
              </a:rPr>
              <a:t> </a:t>
            </a:r>
            <a:r>
              <a:rPr lang="ar-IQ" sz="2400" b="1" dirty="0" smtClean="0">
                <a:latin typeface="Simplified Arabic"/>
                <a:ea typeface="Times New Roman"/>
              </a:rPr>
              <a:t>ملغم.لتر</a:t>
            </a:r>
            <a:r>
              <a:rPr lang="en-US" sz="2400" b="1" baseline="30000" dirty="0" smtClean="0">
                <a:latin typeface="Times New Roman"/>
                <a:ea typeface="Times New Roman"/>
                <a:cs typeface="Simplified Arabic"/>
              </a:rPr>
              <a:t>1-</a:t>
            </a:r>
            <a:r>
              <a:rPr lang="en-US" sz="2400" b="1" dirty="0" smtClean="0">
                <a:latin typeface="Simplified Arabic"/>
                <a:ea typeface="Times New Roman"/>
              </a:rPr>
              <a:t> </a:t>
            </a:r>
            <a:endParaRPr lang="ar-IQ"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556792"/>
            <a:ext cx="7848872"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614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539552" y="188640"/>
            <a:ext cx="7992888" cy="5688632"/>
            <a:chOff x="2743200" y="555194"/>
            <a:chExt cx="3370580" cy="4664507"/>
          </a:xfrm>
        </p:grpSpPr>
        <p:pic>
          <p:nvPicPr>
            <p:cNvPr id="4" name="عنصر نائب للمحتوى 3" descr="C:\Users\hp\Desktop\A شكل 5.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555194"/>
              <a:ext cx="1594658" cy="1511273"/>
            </a:xfrm>
            <a:prstGeom prst="rect">
              <a:avLst/>
            </a:prstGeom>
            <a:noFill/>
            <a:ln>
              <a:noFill/>
            </a:ln>
          </p:spPr>
        </p:pic>
        <p:pic>
          <p:nvPicPr>
            <p:cNvPr id="5" name="صورة 4" descr="C:\Users\hp\Desktop\Bشكل 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700" y="557213"/>
              <a:ext cx="1617980" cy="1500188"/>
            </a:xfrm>
            <a:prstGeom prst="rect">
              <a:avLst/>
            </a:prstGeom>
            <a:noFill/>
            <a:ln>
              <a:noFill/>
            </a:ln>
          </p:spPr>
        </p:pic>
        <p:pic>
          <p:nvPicPr>
            <p:cNvPr id="6" name="صورة 5" descr="C:\Users\hp\Desktop\C شكل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2150112"/>
              <a:ext cx="1638300" cy="1495424"/>
            </a:xfrm>
            <a:prstGeom prst="rect">
              <a:avLst/>
            </a:prstGeom>
            <a:noFill/>
            <a:ln>
              <a:noFill/>
            </a:ln>
          </p:spPr>
        </p:pic>
        <p:pic>
          <p:nvPicPr>
            <p:cNvPr id="7" name="صورة 6" descr="C:\Users\hp\Desktop\D شكل 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2085976"/>
              <a:ext cx="1694180" cy="1559560"/>
            </a:xfrm>
            <a:prstGeom prst="rect">
              <a:avLst/>
            </a:prstGeom>
            <a:noFill/>
            <a:ln>
              <a:noFill/>
            </a:ln>
          </p:spPr>
        </p:pic>
        <p:pic>
          <p:nvPicPr>
            <p:cNvPr id="8" name="صورة 7" descr="C:\Users\hp\Desktop\E شكل 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3733801"/>
              <a:ext cx="1638300" cy="1485900"/>
            </a:xfrm>
            <a:prstGeom prst="rect">
              <a:avLst/>
            </a:prstGeom>
            <a:noFill/>
            <a:ln>
              <a:noFill/>
            </a:ln>
          </p:spPr>
        </p:pic>
        <p:pic>
          <p:nvPicPr>
            <p:cNvPr id="9" name="صورة 8" descr="C:\Users\hp\Desktop\F شكل 5.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8175" y="3733801"/>
              <a:ext cx="1665605" cy="1485900"/>
            </a:xfrm>
            <a:prstGeom prst="rect">
              <a:avLst/>
            </a:prstGeom>
            <a:noFill/>
            <a:ln>
              <a:noFill/>
            </a:ln>
          </p:spPr>
        </p:pic>
      </p:grpSp>
      <p:sp>
        <p:nvSpPr>
          <p:cNvPr id="3" name="مستطيل 2"/>
          <p:cNvSpPr/>
          <p:nvPr/>
        </p:nvSpPr>
        <p:spPr>
          <a:xfrm>
            <a:off x="388640" y="6021288"/>
            <a:ext cx="8352928" cy="646331"/>
          </a:xfrm>
          <a:prstGeom prst="rect">
            <a:avLst/>
          </a:prstGeom>
        </p:spPr>
        <p:txBody>
          <a:bodyPr wrap="square">
            <a:spAutoFit/>
          </a:bodyPr>
          <a:lstStyle/>
          <a:p>
            <a:r>
              <a:rPr lang="ar-IQ" b="1" dirty="0" smtClean="0">
                <a:latin typeface="Times New Roman"/>
                <a:ea typeface="Times New Roman"/>
                <a:cs typeface="Simplified Arabic"/>
              </a:rPr>
              <a:t>الشكل(</a:t>
            </a:r>
            <a:r>
              <a:rPr lang="en-US" b="1" dirty="0" smtClean="0">
                <a:latin typeface="Times New Roman"/>
                <a:ea typeface="Times New Roman"/>
                <a:cs typeface="Simplified Arabic"/>
              </a:rPr>
              <a:t>2</a:t>
            </a:r>
            <a:r>
              <a:rPr lang="ar-IQ" b="1" dirty="0" smtClean="0">
                <a:latin typeface="Times New Roman"/>
                <a:ea typeface="Times New Roman"/>
                <a:cs typeface="Simplified Arabic"/>
              </a:rPr>
              <a:t>):</a:t>
            </a:r>
            <a:r>
              <a:rPr lang="ar-IQ" b="1" dirty="0">
                <a:latin typeface="Times New Roman"/>
                <a:ea typeface="Times New Roman"/>
                <a:cs typeface="Simplified Arabic"/>
              </a:rPr>
              <a:t>أستحثاث الكالس بأستخدام تراكيز مختلفة لمنظم النمو </a:t>
            </a:r>
            <a:r>
              <a:rPr lang="en-US" b="1" dirty="0">
                <a:latin typeface="Times New Roman"/>
                <a:ea typeface="Times New Roman"/>
                <a:cs typeface="Simplified Arabic"/>
              </a:rPr>
              <a:t>NAA</a:t>
            </a:r>
            <a:r>
              <a:rPr lang="ar-IQ" b="1" dirty="0">
                <a:latin typeface="Times New Roman"/>
                <a:ea typeface="Times New Roman"/>
                <a:cs typeface="Simplified Arabic"/>
              </a:rPr>
              <a:t> متداخلا مع </a:t>
            </a:r>
            <a:r>
              <a:rPr lang="en-US" b="1" dirty="0">
                <a:latin typeface="Times New Roman"/>
                <a:ea typeface="Times New Roman"/>
                <a:cs typeface="Simplified Arabic"/>
              </a:rPr>
              <a:t>Kin</a:t>
            </a:r>
            <a:r>
              <a:rPr lang="ar-IQ" b="1" dirty="0">
                <a:latin typeface="Times New Roman"/>
                <a:ea typeface="Times New Roman"/>
                <a:cs typeface="Simplified Arabic"/>
              </a:rPr>
              <a:t> بتركيز </a:t>
            </a:r>
            <a:r>
              <a:rPr lang="en-US" b="1" dirty="0">
                <a:latin typeface="Times New Roman"/>
                <a:ea typeface="Times New Roman"/>
                <a:cs typeface="Simplified Arabic"/>
              </a:rPr>
              <a:t>0.5</a:t>
            </a:r>
            <a:r>
              <a:rPr lang="ar-IQ" b="1" dirty="0">
                <a:latin typeface="Times New Roman"/>
                <a:ea typeface="Times New Roman"/>
                <a:cs typeface="Simplified Arabic"/>
              </a:rPr>
              <a:t> ملغم.لتر</a:t>
            </a:r>
            <a:r>
              <a:rPr lang="en-US" b="1" baseline="30000" dirty="0">
                <a:latin typeface="Times New Roman"/>
                <a:ea typeface="Times New Roman"/>
                <a:cs typeface="Simplified Arabic"/>
              </a:rPr>
              <a:t>1-</a:t>
            </a:r>
            <a:r>
              <a:rPr lang="ar-IQ" b="1" dirty="0">
                <a:latin typeface="Times New Roman"/>
                <a:ea typeface="Times New Roman"/>
                <a:cs typeface="Simplified Arabic"/>
              </a:rPr>
              <a:t>. </a:t>
            </a:r>
            <a:endParaRPr lang="ar-IQ" dirty="0"/>
          </a:p>
        </p:txBody>
      </p:sp>
    </p:spTree>
    <p:extLst>
      <p:ext uri="{BB962C8B-B14F-4D97-AF65-F5344CB8AC3E}">
        <p14:creationId xmlns:p14="http://schemas.microsoft.com/office/powerpoint/2010/main" val="3912262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467544" y="5589240"/>
            <a:ext cx="8280920" cy="369332"/>
          </a:xfrm>
          <a:prstGeom prst="rect">
            <a:avLst/>
          </a:prstGeom>
        </p:spPr>
        <p:txBody>
          <a:bodyPr wrap="square">
            <a:spAutoFit/>
          </a:bodyPr>
          <a:lstStyle/>
          <a:p>
            <a:r>
              <a:rPr lang="ar-IQ" b="1" dirty="0" smtClean="0">
                <a:latin typeface="Times New Roman"/>
                <a:ea typeface="Times New Roman"/>
                <a:cs typeface="Simplified Arabic"/>
              </a:rPr>
              <a:t>الشكل(</a:t>
            </a:r>
            <a:r>
              <a:rPr lang="en-US" b="1" dirty="0" smtClean="0">
                <a:latin typeface="Times New Roman"/>
                <a:ea typeface="Times New Roman"/>
                <a:cs typeface="Simplified Arabic"/>
              </a:rPr>
              <a:t>3</a:t>
            </a:r>
            <a:r>
              <a:rPr lang="ar-IQ" b="1" dirty="0" smtClean="0">
                <a:latin typeface="Times New Roman"/>
                <a:ea typeface="Times New Roman"/>
                <a:cs typeface="Simplified Arabic"/>
              </a:rPr>
              <a:t>): </a:t>
            </a:r>
            <a:r>
              <a:rPr lang="ar-IQ" b="1" dirty="0">
                <a:latin typeface="Times New Roman"/>
                <a:ea typeface="Times New Roman"/>
                <a:cs typeface="Simplified Arabic"/>
              </a:rPr>
              <a:t>منحنى نمو خلايا المعلقات الخلوية المشتقة من الكالس الهش للسيقان تحت الفلقية. </a:t>
            </a:r>
            <a:endParaRPr lang="ar-IQ" dirty="0"/>
          </a:p>
        </p:txBody>
      </p:sp>
      <p:graphicFrame>
        <p:nvGraphicFramePr>
          <p:cNvPr id="6" name="مخطط 5"/>
          <p:cNvGraphicFramePr/>
          <p:nvPr>
            <p:extLst>
              <p:ext uri="{D42A27DB-BD31-4B8C-83A1-F6EECF244321}">
                <p14:modId xmlns:p14="http://schemas.microsoft.com/office/powerpoint/2010/main" val="2936629911"/>
              </p:ext>
            </p:extLst>
          </p:nvPr>
        </p:nvGraphicFramePr>
        <p:xfrm>
          <a:off x="611561" y="620688"/>
          <a:ext cx="7920880"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1641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2"/>
          <p:cNvSpPr txBox="1">
            <a:spLocks/>
          </p:cNvSpPr>
          <p:nvPr/>
        </p:nvSpPr>
        <p:spPr>
          <a:xfrm>
            <a:off x="0" y="4988768"/>
            <a:ext cx="9144000" cy="1752600"/>
          </a:xfrm>
          <a:prstGeom prst="rect">
            <a:avLst/>
          </a:prstGeom>
        </p:spPr>
        <p:txBody>
          <a:bodyPr vert="horz" lIns="0" rIns="18288">
            <a:normAutofit/>
          </a:bodyPr>
          <a:lstStyle>
            <a:lvl1pPr marL="0" marR="45720" indent="0" algn="r" rtl="1"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1"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1"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1"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1"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1"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1"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1"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1"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marR="45720" lvl="0" indent="0" algn="r" defTabSz="914400" rtl="1" eaLnBrk="1" fontAlgn="auto" latinLnBrk="0" hangingPunct="1">
              <a:lnSpc>
                <a:spcPct val="100000"/>
              </a:lnSpc>
              <a:spcBef>
                <a:spcPct val="20000"/>
              </a:spcBef>
              <a:spcAft>
                <a:spcPts val="0"/>
              </a:spcAft>
              <a:buClr>
                <a:srgbClr val="0BD0D9"/>
              </a:buClr>
              <a:buSzPct val="95000"/>
              <a:buFont typeface="Wingdings 2"/>
              <a:buNone/>
              <a:tabLst/>
              <a:defRPr/>
            </a:pPr>
            <a:endParaRPr kumimoji="0" lang="ar-IQ" sz="3000" b="0" i="0" u="none" strike="noStrike" kern="1200" cap="none" spc="0" normalizeH="0" baseline="0" noProof="0" dirty="0">
              <a:ln>
                <a:noFill/>
              </a:ln>
              <a:solidFill>
                <a:srgbClr val="FFFF00"/>
              </a:solidFill>
              <a:effectLst/>
              <a:uLnTx/>
              <a:uFillTx/>
              <a:latin typeface="Constantia"/>
              <a:ea typeface="+mn-ea"/>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8725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9512" y="476672"/>
            <a:ext cx="8712968" cy="923330"/>
          </a:xfrm>
          <a:prstGeom prst="rect">
            <a:avLst/>
          </a:prstGeom>
        </p:spPr>
        <p:txBody>
          <a:bodyPr wrap="square">
            <a:spAutoFit/>
          </a:bodyPr>
          <a:lstStyle/>
          <a:p>
            <a:r>
              <a:rPr lang="ar-IQ" b="1" dirty="0" smtClean="0">
                <a:latin typeface="Times New Roman"/>
                <a:ea typeface="Times New Roman"/>
                <a:cs typeface="Simplified Arabic"/>
              </a:rPr>
              <a:t>الجدول(</a:t>
            </a:r>
            <a:r>
              <a:rPr lang="en-US" b="1" dirty="0" smtClean="0">
                <a:latin typeface="Times New Roman"/>
                <a:ea typeface="Times New Roman"/>
                <a:cs typeface="Simplified Arabic"/>
              </a:rPr>
              <a:t>3</a:t>
            </a:r>
            <a:r>
              <a:rPr lang="ar-IQ" b="1" dirty="0" smtClean="0">
                <a:latin typeface="Times New Roman"/>
                <a:ea typeface="Times New Roman"/>
                <a:cs typeface="Simplified Arabic"/>
              </a:rPr>
              <a:t>): </a:t>
            </a:r>
            <a:r>
              <a:rPr lang="ar-IQ" b="1" dirty="0">
                <a:latin typeface="Times New Roman"/>
                <a:ea typeface="Times New Roman"/>
                <a:cs typeface="Simplified Arabic"/>
              </a:rPr>
              <a:t>تكوين منشآت الكالس من زراعة كثافات متباينة من المعلقات الخلوية المشتقة من كالس قطع السيقان تحت الفلقية لنبات الوذانيا </a:t>
            </a:r>
            <a:r>
              <a:rPr lang="en-US" b="1" i="1" dirty="0">
                <a:latin typeface="Times New Roman"/>
                <a:ea typeface="Times New Roman"/>
                <a:cs typeface="Simplified Arabic"/>
              </a:rPr>
              <a:t>W. somnifera</a:t>
            </a:r>
            <a:r>
              <a:rPr lang="en-US" b="1" dirty="0">
                <a:latin typeface="Simplified Arabic"/>
                <a:ea typeface="Times New Roman"/>
              </a:rPr>
              <a:t> </a:t>
            </a:r>
            <a:r>
              <a:rPr lang="ar-IQ" b="1" dirty="0">
                <a:latin typeface="Simplified Arabic"/>
                <a:ea typeface="Times New Roman"/>
              </a:rPr>
              <a:t>في وسط </a:t>
            </a:r>
            <a:r>
              <a:rPr lang="en-US" b="1" dirty="0">
                <a:latin typeface="Times New Roman"/>
                <a:ea typeface="Times New Roman"/>
                <a:cs typeface="Simplified Arabic"/>
              </a:rPr>
              <a:t>MS</a:t>
            </a:r>
            <a:r>
              <a:rPr lang="ar-IQ" b="1" dirty="0">
                <a:latin typeface="Times New Roman"/>
                <a:ea typeface="Times New Roman"/>
                <a:cs typeface="Simplified Arabic"/>
              </a:rPr>
              <a:t> الصلب المدعم بأضافة </a:t>
            </a:r>
            <a:r>
              <a:rPr lang="en-US" b="1" dirty="0">
                <a:latin typeface="Times New Roman"/>
                <a:ea typeface="Times New Roman"/>
                <a:cs typeface="Simplified Arabic"/>
              </a:rPr>
              <a:t>3.0</a:t>
            </a:r>
            <a:r>
              <a:rPr lang="ar-IQ" b="1" dirty="0">
                <a:latin typeface="Times New Roman"/>
                <a:ea typeface="Times New Roman"/>
                <a:cs typeface="Simplified Arabic"/>
              </a:rPr>
              <a:t> </a:t>
            </a:r>
            <a:r>
              <a:rPr lang="ar-IQ" b="1" dirty="0" err="1">
                <a:latin typeface="Times New Roman"/>
                <a:ea typeface="Times New Roman"/>
                <a:cs typeface="Simplified Arabic"/>
              </a:rPr>
              <a:t>ملغم.لتر</a:t>
            </a:r>
            <a:r>
              <a:rPr lang="en-US" b="1" baseline="30000" dirty="0" smtClean="0">
                <a:latin typeface="Times New Roman"/>
                <a:ea typeface="Times New Roman"/>
                <a:cs typeface="Simplified Arabic"/>
              </a:rPr>
              <a:t>1-</a:t>
            </a:r>
            <a:r>
              <a:rPr lang="ar-IQ" b="1" dirty="0" smtClean="0">
                <a:latin typeface="Times New Roman"/>
                <a:ea typeface="Times New Roman"/>
                <a:cs typeface="Simplified Arabic"/>
              </a:rPr>
              <a:t> </a:t>
            </a:r>
            <a:r>
              <a:rPr lang="en-US" b="1" dirty="0" smtClean="0">
                <a:latin typeface="Times New Roman"/>
                <a:ea typeface="Times New Roman"/>
                <a:cs typeface="Simplified Arabic"/>
              </a:rPr>
              <a:t>2,4-D</a:t>
            </a:r>
            <a:r>
              <a:rPr lang="ar-IQ" b="1" dirty="0" smtClean="0">
                <a:latin typeface="Times New Roman"/>
                <a:ea typeface="Times New Roman"/>
                <a:cs typeface="Simplified Arabic"/>
              </a:rPr>
              <a:t>+ </a:t>
            </a:r>
            <a:r>
              <a:rPr lang="en-US" b="1" dirty="0">
                <a:latin typeface="Times New Roman"/>
                <a:ea typeface="Times New Roman"/>
                <a:cs typeface="Simplified Arabic"/>
              </a:rPr>
              <a:t>0.5</a:t>
            </a:r>
            <a:r>
              <a:rPr lang="ar-IQ" b="1" dirty="0">
                <a:latin typeface="Times New Roman"/>
                <a:ea typeface="Times New Roman"/>
                <a:cs typeface="Simplified Arabic"/>
              </a:rPr>
              <a:t> ملغم.لتر</a:t>
            </a:r>
            <a:r>
              <a:rPr lang="en-US" b="1" baseline="30000" dirty="0">
                <a:latin typeface="Times New Roman"/>
                <a:ea typeface="Times New Roman"/>
                <a:cs typeface="Simplified Arabic"/>
              </a:rPr>
              <a:t>1-</a:t>
            </a:r>
            <a:r>
              <a:rPr lang="en-US" b="1" dirty="0">
                <a:latin typeface="Simplified Arabic"/>
                <a:ea typeface="Times New Roman"/>
              </a:rPr>
              <a:t> </a:t>
            </a:r>
            <a:r>
              <a:rPr lang="en-US" b="1" dirty="0">
                <a:latin typeface="Times New Roman"/>
                <a:ea typeface="Times New Roman"/>
                <a:cs typeface="Simplified Arabic"/>
              </a:rPr>
              <a:t>Kin</a:t>
            </a:r>
            <a:r>
              <a:rPr lang="ar-IQ" b="1" dirty="0">
                <a:latin typeface="Times New Roman"/>
                <a:ea typeface="Times New Roman"/>
                <a:cs typeface="Simplified Arabic"/>
              </a:rPr>
              <a:t> بطريقة النشر. </a:t>
            </a:r>
            <a:endParaRPr lang="ar-IQ"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56792"/>
            <a:ext cx="871296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833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Users\hp\Desktop\New folder (3)\بتول\A.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2656"/>
            <a:ext cx="3903213" cy="2448271"/>
          </a:xfrm>
          <a:prstGeom prst="rect">
            <a:avLst/>
          </a:prstGeom>
          <a:noFill/>
          <a:ln>
            <a:noFill/>
          </a:ln>
        </p:spPr>
      </p:pic>
      <p:pic>
        <p:nvPicPr>
          <p:cNvPr id="5" name="عنصر نائب للمحتوى 3" descr="C:\Users\hp\Desktop\New folder (3)\بتول\B.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4180" y="366966"/>
            <a:ext cx="3970267" cy="2413961"/>
          </a:xfrm>
          <a:prstGeom prst="rect">
            <a:avLst/>
          </a:prstGeom>
          <a:noFill/>
          <a:ln>
            <a:noFill/>
          </a:ln>
        </p:spPr>
      </p:pic>
      <p:pic>
        <p:nvPicPr>
          <p:cNvPr id="6" name="صورة 5" descr="C:\Users\hp\Desktop\C شكل 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2924944"/>
            <a:ext cx="3888432" cy="2808312"/>
          </a:xfrm>
          <a:prstGeom prst="rect">
            <a:avLst/>
          </a:prstGeom>
          <a:noFill/>
          <a:ln>
            <a:noFill/>
          </a:ln>
        </p:spPr>
      </p:pic>
      <p:sp>
        <p:nvSpPr>
          <p:cNvPr id="7" name="مستطيل 6"/>
          <p:cNvSpPr/>
          <p:nvPr/>
        </p:nvSpPr>
        <p:spPr>
          <a:xfrm>
            <a:off x="539553" y="5877272"/>
            <a:ext cx="8064894" cy="369332"/>
          </a:xfrm>
          <a:prstGeom prst="rect">
            <a:avLst/>
          </a:prstGeom>
        </p:spPr>
        <p:txBody>
          <a:bodyPr wrap="square">
            <a:spAutoFit/>
          </a:bodyPr>
          <a:lstStyle/>
          <a:p>
            <a:r>
              <a:rPr lang="ar-IQ" b="1" dirty="0">
                <a:latin typeface="Times New Roman"/>
                <a:ea typeface="Times New Roman"/>
                <a:cs typeface="Simplified Arabic"/>
              </a:rPr>
              <a:t>الشكل </a:t>
            </a:r>
            <a:r>
              <a:rPr lang="ar-IQ" b="1" dirty="0" smtClean="0">
                <a:latin typeface="Times New Roman"/>
                <a:ea typeface="Times New Roman"/>
                <a:cs typeface="Simplified Arabic"/>
              </a:rPr>
              <a:t>(</a:t>
            </a:r>
            <a:r>
              <a:rPr lang="en-US" b="1" dirty="0" smtClean="0">
                <a:latin typeface="Times New Roman"/>
                <a:ea typeface="Times New Roman"/>
                <a:cs typeface="Simplified Arabic"/>
              </a:rPr>
              <a:t>4</a:t>
            </a:r>
            <a:r>
              <a:rPr lang="ar-IQ" b="1" dirty="0" smtClean="0">
                <a:latin typeface="Times New Roman"/>
                <a:ea typeface="Times New Roman"/>
                <a:cs typeface="Simplified Arabic"/>
              </a:rPr>
              <a:t>): </a:t>
            </a:r>
            <a:r>
              <a:rPr lang="ar-IQ" b="1" dirty="0">
                <a:latin typeface="Times New Roman"/>
                <a:ea typeface="Times New Roman"/>
                <a:cs typeface="Simplified Arabic"/>
              </a:rPr>
              <a:t>زراعة المعلقات الخلوية المشتقة من كالس السيقان تحت الفلقية بطريقة النشر. </a:t>
            </a:r>
            <a:endParaRPr lang="ar-IQ" dirty="0"/>
          </a:p>
        </p:txBody>
      </p:sp>
    </p:spTree>
    <p:extLst>
      <p:ext uri="{BB962C8B-B14F-4D97-AF65-F5344CB8AC3E}">
        <p14:creationId xmlns:p14="http://schemas.microsoft.com/office/powerpoint/2010/main" val="449679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51520" y="116632"/>
            <a:ext cx="8640960" cy="923330"/>
          </a:xfrm>
          <a:prstGeom prst="rect">
            <a:avLst/>
          </a:prstGeom>
        </p:spPr>
        <p:txBody>
          <a:bodyPr wrap="square">
            <a:spAutoFit/>
          </a:bodyPr>
          <a:lstStyle/>
          <a:p>
            <a:r>
              <a:rPr lang="ar-IQ" b="1" dirty="0" smtClean="0">
                <a:latin typeface="Times New Roman"/>
                <a:ea typeface="Times New Roman"/>
                <a:cs typeface="Simplified Arabic"/>
              </a:rPr>
              <a:t>الجدول(</a:t>
            </a:r>
            <a:r>
              <a:rPr lang="en-US" b="1" dirty="0" smtClean="0">
                <a:latin typeface="Times New Roman"/>
                <a:ea typeface="Times New Roman"/>
                <a:cs typeface="Simplified Arabic"/>
              </a:rPr>
              <a:t>4</a:t>
            </a:r>
            <a:r>
              <a:rPr lang="ar-IQ" b="1" dirty="0" smtClean="0">
                <a:latin typeface="Times New Roman"/>
                <a:ea typeface="Times New Roman"/>
                <a:cs typeface="Simplified Arabic"/>
              </a:rPr>
              <a:t>): </a:t>
            </a:r>
            <a:r>
              <a:rPr lang="ar-IQ" b="1" dirty="0">
                <a:latin typeface="Times New Roman"/>
                <a:ea typeface="Times New Roman"/>
                <a:cs typeface="Simplified Arabic"/>
              </a:rPr>
              <a:t>تكوين منشآت الكالس من زراعة كثافات متباينة من المعلقات الخلوية المشتقة من كالس قطع السيقان تحت الفلقية لنبات الوذانيا </a:t>
            </a:r>
            <a:r>
              <a:rPr lang="en-US" b="1" i="1" dirty="0">
                <a:latin typeface="Times New Roman"/>
                <a:ea typeface="Times New Roman"/>
                <a:cs typeface="Simplified Arabic"/>
              </a:rPr>
              <a:t>W. somnifera</a:t>
            </a:r>
            <a:r>
              <a:rPr lang="ar-IQ" b="1" dirty="0">
                <a:latin typeface="Times New Roman"/>
                <a:ea typeface="Times New Roman"/>
                <a:cs typeface="Simplified Arabic"/>
              </a:rPr>
              <a:t> في وسط </a:t>
            </a:r>
            <a:r>
              <a:rPr lang="en-US" b="1" dirty="0">
                <a:latin typeface="Times New Roman"/>
                <a:ea typeface="Times New Roman"/>
                <a:cs typeface="Simplified Arabic"/>
              </a:rPr>
              <a:t>MS</a:t>
            </a:r>
            <a:r>
              <a:rPr lang="ar-IQ" b="1" dirty="0">
                <a:latin typeface="Times New Roman"/>
                <a:ea typeface="Times New Roman"/>
                <a:cs typeface="Simplified Arabic"/>
              </a:rPr>
              <a:t> الصلب المدعم بإضافة </a:t>
            </a:r>
            <a:r>
              <a:rPr lang="en-US" b="1" dirty="0">
                <a:latin typeface="Times New Roman"/>
                <a:ea typeface="Times New Roman"/>
                <a:cs typeface="Simplified Arabic"/>
              </a:rPr>
              <a:t>3.0</a:t>
            </a:r>
            <a:r>
              <a:rPr lang="ar-IQ" b="1" dirty="0">
                <a:latin typeface="Times New Roman"/>
                <a:ea typeface="Times New Roman"/>
                <a:cs typeface="Simplified Arabic"/>
              </a:rPr>
              <a:t> </a:t>
            </a:r>
            <a:r>
              <a:rPr lang="ar-IQ" b="1" dirty="0" err="1">
                <a:latin typeface="Times New Roman"/>
                <a:ea typeface="Times New Roman"/>
                <a:cs typeface="Simplified Arabic"/>
              </a:rPr>
              <a:t>ملغم.لتر</a:t>
            </a:r>
            <a:r>
              <a:rPr lang="en-US" b="1" baseline="30000" dirty="0" smtClean="0">
                <a:latin typeface="Times New Roman"/>
                <a:ea typeface="Times New Roman"/>
                <a:cs typeface="Simplified Arabic"/>
              </a:rPr>
              <a:t>1-</a:t>
            </a:r>
            <a:r>
              <a:rPr lang="ar-IQ" b="1" dirty="0" smtClean="0">
                <a:latin typeface="Times New Roman"/>
                <a:ea typeface="Times New Roman"/>
                <a:cs typeface="Simplified Arabic"/>
              </a:rPr>
              <a:t> </a:t>
            </a:r>
            <a:r>
              <a:rPr lang="en-US" b="1" dirty="0" smtClean="0">
                <a:latin typeface="Times New Roman"/>
                <a:ea typeface="Times New Roman"/>
                <a:cs typeface="Simplified Arabic"/>
              </a:rPr>
              <a:t>2,4-D</a:t>
            </a:r>
            <a:r>
              <a:rPr lang="ar-IQ" b="1" dirty="0" smtClean="0">
                <a:latin typeface="Times New Roman"/>
                <a:ea typeface="Times New Roman"/>
                <a:cs typeface="Simplified Arabic"/>
              </a:rPr>
              <a:t>+ </a:t>
            </a:r>
            <a:r>
              <a:rPr lang="en-US" b="1" dirty="0">
                <a:latin typeface="Times New Roman"/>
                <a:ea typeface="Times New Roman"/>
                <a:cs typeface="Simplified Arabic"/>
              </a:rPr>
              <a:t>0.5</a:t>
            </a:r>
            <a:r>
              <a:rPr lang="ar-IQ" b="1" dirty="0">
                <a:latin typeface="Times New Roman"/>
                <a:ea typeface="Times New Roman"/>
                <a:cs typeface="Simplified Arabic"/>
              </a:rPr>
              <a:t> </a:t>
            </a:r>
            <a:r>
              <a:rPr lang="ar-IQ" b="1" dirty="0" err="1">
                <a:latin typeface="Times New Roman"/>
                <a:ea typeface="Times New Roman"/>
                <a:cs typeface="Simplified Arabic"/>
              </a:rPr>
              <a:t>ملغم.لتر</a:t>
            </a:r>
            <a:r>
              <a:rPr lang="en-US" b="1" baseline="30000" dirty="0" smtClean="0">
                <a:latin typeface="Times New Roman"/>
                <a:ea typeface="Times New Roman"/>
                <a:cs typeface="Simplified Arabic"/>
              </a:rPr>
              <a:t>1-</a:t>
            </a:r>
            <a:r>
              <a:rPr lang="ar-IQ" b="1" dirty="0" smtClean="0">
                <a:latin typeface="Times New Roman"/>
                <a:ea typeface="Times New Roman"/>
                <a:cs typeface="Simplified Arabic"/>
              </a:rPr>
              <a:t> </a:t>
            </a:r>
            <a:r>
              <a:rPr lang="en-US" b="1" dirty="0" smtClean="0">
                <a:latin typeface="Times New Roman"/>
                <a:ea typeface="Times New Roman"/>
                <a:cs typeface="Simplified Arabic"/>
              </a:rPr>
              <a:t>Kin</a:t>
            </a:r>
            <a:r>
              <a:rPr lang="ar-IQ" b="1" dirty="0" smtClean="0">
                <a:latin typeface="Times New Roman"/>
                <a:ea typeface="Times New Roman"/>
                <a:cs typeface="Simplified Arabic"/>
              </a:rPr>
              <a:t> بطريقة </a:t>
            </a:r>
            <a:r>
              <a:rPr lang="ar-IQ" b="1" dirty="0">
                <a:latin typeface="Times New Roman"/>
                <a:ea typeface="Times New Roman"/>
                <a:cs typeface="Simplified Arabic"/>
              </a:rPr>
              <a:t>الطمر.</a:t>
            </a: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892479"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386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Users\hp\Desktop\New folder (3)\بتول\A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622" y="188639"/>
            <a:ext cx="4125565" cy="2592289"/>
          </a:xfrm>
          <a:prstGeom prst="rect">
            <a:avLst/>
          </a:prstGeom>
          <a:noFill/>
          <a:ln>
            <a:noFill/>
          </a:ln>
        </p:spPr>
      </p:pic>
      <p:pic>
        <p:nvPicPr>
          <p:cNvPr id="5" name="عنصر نائب للمحتوى 3" descr="C:\Users\hp\Desktop\New folder (3)\B9.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8045" y="188640"/>
            <a:ext cx="3978411" cy="2592288"/>
          </a:xfrm>
          <a:prstGeom prst="rect">
            <a:avLst/>
          </a:prstGeom>
          <a:noFill/>
          <a:ln>
            <a:noFill/>
          </a:ln>
        </p:spPr>
      </p:pic>
      <p:pic>
        <p:nvPicPr>
          <p:cNvPr id="6" name="صورة 5" descr="C:\Users\hp\Desktop\C شكل 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2405" y="2912214"/>
            <a:ext cx="4425860" cy="3024335"/>
          </a:xfrm>
          <a:prstGeom prst="rect">
            <a:avLst/>
          </a:prstGeom>
          <a:noFill/>
          <a:ln>
            <a:noFill/>
          </a:ln>
        </p:spPr>
      </p:pic>
      <p:sp>
        <p:nvSpPr>
          <p:cNvPr id="3" name="مستطيل 2"/>
          <p:cNvSpPr/>
          <p:nvPr/>
        </p:nvSpPr>
        <p:spPr>
          <a:xfrm>
            <a:off x="459622" y="5959393"/>
            <a:ext cx="8432858" cy="369332"/>
          </a:xfrm>
          <a:prstGeom prst="rect">
            <a:avLst/>
          </a:prstGeom>
        </p:spPr>
        <p:txBody>
          <a:bodyPr wrap="square">
            <a:spAutoFit/>
          </a:bodyPr>
          <a:lstStyle/>
          <a:p>
            <a:r>
              <a:rPr lang="ar-IQ" b="1" dirty="0">
                <a:latin typeface="Times New Roman"/>
                <a:ea typeface="Times New Roman"/>
                <a:cs typeface="Simplified Arabic"/>
              </a:rPr>
              <a:t>الشكل </a:t>
            </a:r>
            <a:r>
              <a:rPr lang="ar-IQ" b="1" dirty="0" smtClean="0">
                <a:latin typeface="Times New Roman"/>
                <a:ea typeface="Times New Roman"/>
                <a:cs typeface="Simplified Arabic"/>
              </a:rPr>
              <a:t>(</a:t>
            </a:r>
            <a:r>
              <a:rPr lang="en-US" b="1" dirty="0" smtClean="0">
                <a:latin typeface="Times New Roman"/>
                <a:ea typeface="Times New Roman"/>
                <a:cs typeface="Simplified Arabic"/>
              </a:rPr>
              <a:t>5</a:t>
            </a:r>
            <a:r>
              <a:rPr lang="ar-IQ" b="1" dirty="0" smtClean="0">
                <a:latin typeface="Times New Roman"/>
                <a:ea typeface="Times New Roman"/>
                <a:cs typeface="Simplified Arabic"/>
              </a:rPr>
              <a:t>): </a:t>
            </a:r>
            <a:r>
              <a:rPr lang="ar-IQ" b="1" dirty="0">
                <a:latin typeface="Times New Roman"/>
                <a:ea typeface="Times New Roman"/>
                <a:cs typeface="Simplified Arabic"/>
              </a:rPr>
              <a:t>زراعة المعلقات الخلوية المشتقة من كالس السيقان تحت الفلقية بطريقة الطمر. </a:t>
            </a:r>
            <a:endParaRPr lang="ar-IQ" dirty="0"/>
          </a:p>
        </p:txBody>
      </p:sp>
    </p:spTree>
    <p:extLst>
      <p:ext uri="{BB962C8B-B14F-4D97-AF65-F5344CB8AC3E}">
        <p14:creationId xmlns:p14="http://schemas.microsoft.com/office/powerpoint/2010/main" val="3055414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Users\hp\Desktop\A شكل 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01812"/>
            <a:ext cx="2955990" cy="2751124"/>
          </a:xfrm>
          <a:prstGeom prst="rect">
            <a:avLst/>
          </a:prstGeom>
          <a:noFill/>
          <a:ln>
            <a:noFill/>
          </a:ln>
        </p:spPr>
      </p:pic>
      <p:pic>
        <p:nvPicPr>
          <p:cNvPr id="5" name="صورة 4" descr="C:\Users\hp\Desktop\B شكل 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16632"/>
            <a:ext cx="3096344" cy="2664296"/>
          </a:xfrm>
          <a:prstGeom prst="rect">
            <a:avLst/>
          </a:prstGeom>
          <a:noFill/>
          <a:ln>
            <a:noFill/>
          </a:ln>
        </p:spPr>
      </p:pic>
      <p:pic>
        <p:nvPicPr>
          <p:cNvPr id="6" name="صورة 5" descr="C:\Users\hp\Desktop\C شكل 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2924945"/>
            <a:ext cx="2952328" cy="2528356"/>
          </a:xfrm>
          <a:prstGeom prst="rect">
            <a:avLst/>
          </a:prstGeom>
          <a:noFill/>
          <a:ln>
            <a:noFill/>
          </a:ln>
        </p:spPr>
      </p:pic>
      <p:pic>
        <p:nvPicPr>
          <p:cNvPr id="7" name="صورة 6" descr="C:\Users\hp\Desktop\D شكل 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2924944"/>
            <a:ext cx="3096344" cy="2538989"/>
          </a:xfrm>
          <a:prstGeom prst="rect">
            <a:avLst/>
          </a:prstGeom>
          <a:noFill/>
          <a:ln>
            <a:noFill/>
          </a:ln>
        </p:spPr>
      </p:pic>
      <p:sp>
        <p:nvSpPr>
          <p:cNvPr id="8" name="مستطيل 7"/>
          <p:cNvSpPr/>
          <p:nvPr/>
        </p:nvSpPr>
        <p:spPr>
          <a:xfrm>
            <a:off x="755576" y="5877272"/>
            <a:ext cx="7848872" cy="369332"/>
          </a:xfrm>
          <a:prstGeom prst="rect">
            <a:avLst/>
          </a:prstGeom>
        </p:spPr>
        <p:txBody>
          <a:bodyPr wrap="square">
            <a:spAutoFit/>
          </a:bodyPr>
          <a:lstStyle/>
          <a:p>
            <a:pPr algn="just"/>
            <a:r>
              <a:rPr lang="ar-IQ" b="1" dirty="0">
                <a:latin typeface="Times New Roman"/>
                <a:ea typeface="Times New Roman"/>
                <a:cs typeface="Simplified Arabic"/>
              </a:rPr>
              <a:t>الشكل </a:t>
            </a:r>
            <a:r>
              <a:rPr lang="ar-IQ" b="1" dirty="0" smtClean="0">
                <a:latin typeface="Times New Roman"/>
                <a:ea typeface="Times New Roman"/>
                <a:cs typeface="Simplified Arabic"/>
              </a:rPr>
              <a:t>(</a:t>
            </a:r>
            <a:r>
              <a:rPr lang="en-US" b="1" dirty="0" smtClean="0">
                <a:latin typeface="Times New Roman"/>
                <a:ea typeface="Times New Roman"/>
                <a:cs typeface="Simplified Arabic"/>
              </a:rPr>
              <a:t>6</a:t>
            </a:r>
            <a:r>
              <a:rPr lang="ar-IQ" b="1" dirty="0" smtClean="0">
                <a:latin typeface="Times New Roman"/>
                <a:ea typeface="Times New Roman"/>
                <a:cs typeface="Simplified Arabic"/>
              </a:rPr>
              <a:t>): </a:t>
            </a:r>
            <a:r>
              <a:rPr lang="ar-IQ" b="1" dirty="0">
                <a:latin typeface="Times New Roman"/>
                <a:ea typeface="Times New Roman"/>
                <a:cs typeface="Simplified Arabic"/>
              </a:rPr>
              <a:t>الكالس المشتق من زراعة منشآت الكالس بعد ثلاثين يوما من أعادة الزراعة.</a:t>
            </a:r>
            <a:endParaRPr lang="en-US" sz="1600" dirty="0">
              <a:latin typeface="Times New Roman"/>
              <a:ea typeface="Times New Roman"/>
            </a:endParaRPr>
          </a:p>
        </p:txBody>
      </p:sp>
    </p:spTree>
    <p:extLst>
      <p:ext uri="{BB962C8B-B14F-4D97-AF65-F5344CB8AC3E}">
        <p14:creationId xmlns:p14="http://schemas.microsoft.com/office/powerpoint/2010/main" val="3009926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418"/>
            <a:ext cx="9144000" cy="646331"/>
          </a:xfrm>
          <a:prstGeom prst="rect">
            <a:avLst/>
          </a:prstGeom>
        </p:spPr>
        <p:txBody>
          <a:bodyPr wrap="square">
            <a:spAutoFit/>
          </a:bodyPr>
          <a:lstStyle/>
          <a:p>
            <a:r>
              <a:rPr lang="ar-IQ" b="1" dirty="0" smtClean="0"/>
              <a:t>جدول(</a:t>
            </a:r>
            <a:r>
              <a:rPr lang="en-US" b="1" dirty="0"/>
              <a:t>5</a:t>
            </a:r>
            <a:r>
              <a:rPr lang="ar-IQ" b="1" dirty="0" smtClean="0"/>
              <a:t>): </a:t>
            </a:r>
            <a:r>
              <a:rPr lang="ar-IQ" b="1" dirty="0"/>
              <a:t>المحتوى الكمي لمركبات </a:t>
            </a:r>
            <a:r>
              <a:rPr lang="en-US" b="1" dirty="0"/>
              <a:t>Withanolides</a:t>
            </a:r>
            <a:r>
              <a:rPr lang="ar-IQ" b="1" dirty="0"/>
              <a:t> في كالس السيقان تحت الفلقية والوسط الغذائي السائل لمزارع المعلقات الخلوية لنبات </a:t>
            </a:r>
            <a:r>
              <a:rPr lang="ar-IQ" b="1" dirty="0" smtClean="0"/>
              <a:t>  </a:t>
            </a:r>
            <a:r>
              <a:rPr lang="en-US" b="1" i="1" dirty="0"/>
              <a:t>W.</a:t>
            </a:r>
            <a:r>
              <a:rPr lang="en-US" b="1" dirty="0"/>
              <a:t> </a:t>
            </a:r>
            <a:r>
              <a:rPr lang="en-US" b="1" i="1" dirty="0"/>
              <a:t>Somnifera</a:t>
            </a:r>
            <a:r>
              <a:rPr lang="ar-IQ" dirty="0"/>
              <a:t>.</a:t>
            </a:r>
            <a:endParaRPr lang="en-US" dirty="0"/>
          </a:p>
        </p:txBody>
      </p:sp>
      <p:graphicFrame>
        <p:nvGraphicFramePr>
          <p:cNvPr id="4" name="جدول 3"/>
          <p:cNvGraphicFramePr>
            <a:graphicFrameLocks noGrp="1"/>
          </p:cNvGraphicFramePr>
          <p:nvPr>
            <p:extLst>
              <p:ext uri="{D42A27DB-BD31-4B8C-83A1-F6EECF244321}">
                <p14:modId xmlns:p14="http://schemas.microsoft.com/office/powerpoint/2010/main" val="574259319"/>
              </p:ext>
            </p:extLst>
          </p:nvPr>
        </p:nvGraphicFramePr>
        <p:xfrm>
          <a:off x="179512" y="1052733"/>
          <a:ext cx="8784976" cy="5616627"/>
        </p:xfrm>
        <a:graphic>
          <a:graphicData uri="http://schemas.openxmlformats.org/drawingml/2006/table">
            <a:tbl>
              <a:tblPr rtl="1" firstRow="1" firstCol="1" bandRow="1">
                <a:tableStyleId>{5C22544A-7EE6-4342-B048-85BDC9FD1C3A}</a:tableStyleId>
              </a:tblPr>
              <a:tblGrid>
                <a:gridCol w="2292207"/>
                <a:gridCol w="1297637"/>
                <a:gridCol w="1297637"/>
                <a:gridCol w="1297637"/>
                <a:gridCol w="1299929"/>
                <a:gridCol w="1299929"/>
              </a:tblGrid>
              <a:tr h="936105">
                <a:tc rowSpan="2">
                  <a:txBody>
                    <a:bodyPr/>
                    <a:lstStyle/>
                    <a:p>
                      <a:pPr algn="ctr" rtl="1">
                        <a:spcAft>
                          <a:spcPts val="0"/>
                        </a:spcAft>
                      </a:pPr>
                      <a:r>
                        <a:rPr lang="ar-IQ" sz="1300" dirty="0">
                          <a:effectLst/>
                        </a:rPr>
                        <a:t>نوع المركب</a:t>
                      </a:r>
                      <a:endParaRPr lang="en-US" sz="1100" dirty="0">
                        <a:effectLst/>
                        <a:latin typeface="Times New Roman"/>
                        <a:ea typeface="Times New Roman"/>
                        <a:cs typeface="Arial"/>
                      </a:endParaRPr>
                    </a:p>
                  </a:txBody>
                  <a:tcPr marL="61330" marR="61330" marT="0" marB="0" anchor="ctr"/>
                </a:tc>
                <a:tc rowSpan="2">
                  <a:txBody>
                    <a:bodyPr/>
                    <a:lstStyle/>
                    <a:p>
                      <a:pPr algn="ctr" rtl="1">
                        <a:spcAft>
                          <a:spcPts val="0"/>
                        </a:spcAft>
                      </a:pPr>
                      <a:r>
                        <a:rPr lang="ar-IQ" sz="1300">
                          <a:effectLst/>
                        </a:rPr>
                        <a:t>زمن احتباس المركب في العينة القياسية</a:t>
                      </a:r>
                      <a:endParaRPr lang="en-US" sz="1100">
                        <a:effectLst/>
                      </a:endParaRPr>
                    </a:p>
                    <a:p>
                      <a:pPr algn="ctr" rtl="1">
                        <a:spcAft>
                          <a:spcPts val="0"/>
                        </a:spcAft>
                      </a:pPr>
                      <a:r>
                        <a:rPr lang="ar-IQ" sz="1300">
                          <a:effectLst/>
                        </a:rPr>
                        <a:t>(دقيقة)</a:t>
                      </a:r>
                      <a:endParaRPr lang="en-US" sz="1100">
                        <a:effectLst/>
                        <a:latin typeface="Times New Roman"/>
                        <a:ea typeface="Times New Roman"/>
                        <a:cs typeface="Arial"/>
                      </a:endParaRPr>
                    </a:p>
                  </a:txBody>
                  <a:tcPr marL="61330" marR="61330" marT="0" marB="0" anchor="ctr"/>
                </a:tc>
                <a:tc gridSpan="2">
                  <a:txBody>
                    <a:bodyPr/>
                    <a:lstStyle/>
                    <a:p>
                      <a:pPr indent="457200" algn="ctr" rtl="1">
                        <a:spcAft>
                          <a:spcPts val="0"/>
                        </a:spcAft>
                      </a:pPr>
                      <a:r>
                        <a:rPr lang="ar-IQ" sz="1300">
                          <a:effectLst/>
                        </a:rPr>
                        <a:t>زمن احتباس المركب في مزارع  النسيجية (دقيقة)</a:t>
                      </a:r>
                      <a:endParaRPr lang="en-US" sz="1100">
                        <a:effectLst/>
                        <a:latin typeface="Times New Roman"/>
                        <a:ea typeface="Times New Roman"/>
                        <a:cs typeface="Arial"/>
                      </a:endParaRPr>
                    </a:p>
                  </a:txBody>
                  <a:tcPr marL="61330" marR="61330" marT="0" marB="0" anchor="ctr"/>
                </a:tc>
                <a:tc hMerge="1">
                  <a:txBody>
                    <a:bodyPr/>
                    <a:lstStyle/>
                    <a:p>
                      <a:pPr rtl="1"/>
                      <a:endParaRPr lang="ar-IQ"/>
                    </a:p>
                  </a:txBody>
                  <a:tcPr/>
                </a:tc>
                <a:tc gridSpan="2">
                  <a:txBody>
                    <a:bodyPr/>
                    <a:lstStyle/>
                    <a:p>
                      <a:pPr indent="457200" algn="ctr" rtl="1">
                        <a:spcAft>
                          <a:spcPts val="0"/>
                        </a:spcAft>
                      </a:pPr>
                      <a:r>
                        <a:rPr lang="ar-IQ" sz="1300">
                          <a:effectLst/>
                        </a:rPr>
                        <a:t>المحتوى الكمي للمركب في المزارع النسيجية(مايكروغرام/مل)</a:t>
                      </a:r>
                      <a:endParaRPr lang="en-US" sz="1100">
                        <a:effectLst/>
                        <a:latin typeface="Times New Roman"/>
                        <a:ea typeface="Times New Roman"/>
                        <a:cs typeface="Arial"/>
                      </a:endParaRPr>
                    </a:p>
                  </a:txBody>
                  <a:tcPr marL="61330" marR="61330" marT="0" marB="0" anchor="ctr"/>
                </a:tc>
                <a:tc hMerge="1">
                  <a:txBody>
                    <a:bodyPr/>
                    <a:lstStyle/>
                    <a:p>
                      <a:pPr rtl="1"/>
                      <a:endParaRPr lang="ar-IQ"/>
                    </a:p>
                  </a:txBody>
                  <a:tcPr/>
                </a:tc>
              </a:tr>
              <a:tr h="936105">
                <a:tc vMerge="1">
                  <a:txBody>
                    <a:bodyPr/>
                    <a:lstStyle/>
                    <a:p>
                      <a:pPr rtl="1"/>
                      <a:endParaRPr lang="ar-IQ"/>
                    </a:p>
                  </a:txBody>
                  <a:tcPr/>
                </a:tc>
                <a:tc vMerge="1">
                  <a:txBody>
                    <a:bodyPr/>
                    <a:lstStyle/>
                    <a:p>
                      <a:pPr rtl="1"/>
                      <a:endParaRPr lang="ar-IQ"/>
                    </a:p>
                  </a:txBody>
                  <a:tcPr/>
                </a:tc>
                <a:tc>
                  <a:txBody>
                    <a:bodyPr/>
                    <a:lstStyle/>
                    <a:p>
                      <a:pPr algn="ctr" rtl="1">
                        <a:spcAft>
                          <a:spcPts val="0"/>
                        </a:spcAft>
                      </a:pPr>
                      <a:r>
                        <a:rPr lang="ar-IQ" sz="1300">
                          <a:effectLst/>
                        </a:rPr>
                        <a:t>مزارع الكالس</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ar-IQ" sz="1300">
                          <a:effectLst/>
                        </a:rPr>
                        <a:t>الوسط الغذائي للمعلق الخلوي</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ar-IQ" sz="1300">
                          <a:effectLst/>
                        </a:rPr>
                        <a:t>مزارع الكالس</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ar-IQ" sz="1300">
                          <a:effectLst/>
                        </a:rPr>
                        <a:t>الوسط الغذائي للمعلق الخلوي</a:t>
                      </a:r>
                      <a:endParaRPr lang="en-US" sz="1100">
                        <a:effectLst/>
                        <a:latin typeface="Times New Roman"/>
                        <a:ea typeface="Times New Roman"/>
                        <a:cs typeface="Arial"/>
                      </a:endParaRPr>
                    </a:p>
                  </a:txBody>
                  <a:tcPr marL="61330" marR="61330" marT="0" marB="0" anchor="ctr"/>
                </a:tc>
              </a:tr>
              <a:tr h="468052">
                <a:tc>
                  <a:txBody>
                    <a:bodyPr/>
                    <a:lstStyle/>
                    <a:p>
                      <a:pPr algn="l" rtl="1">
                        <a:spcAft>
                          <a:spcPts val="0"/>
                        </a:spcAft>
                      </a:pPr>
                      <a:r>
                        <a:rPr lang="en-US" sz="1300">
                          <a:effectLst/>
                        </a:rPr>
                        <a:t>1,27-hydroxywithanolides</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100" dirty="0" smtClean="0">
                          <a:effectLst/>
                          <a:latin typeface="Times New Roman"/>
                          <a:ea typeface="Times New Roman"/>
                          <a:cs typeface="Arial"/>
                        </a:rPr>
                        <a:t>1.48</a:t>
                      </a:r>
                      <a:endParaRPr lang="en-US" sz="1100" dirty="0">
                        <a:effectLst/>
                        <a:latin typeface="Times New Roman"/>
                        <a:ea typeface="Times New Roman"/>
                        <a:cs typeface="Arial"/>
                      </a:endParaRPr>
                    </a:p>
                  </a:txBody>
                  <a:tcPr marL="61330" marR="61330" marT="0" marB="0" anchor="ctr"/>
                </a:tc>
                <a:tc>
                  <a:txBody>
                    <a:bodyPr/>
                    <a:lstStyle/>
                    <a:p>
                      <a:pPr algn="ctr" rtl="0">
                        <a:spcAft>
                          <a:spcPts val="0"/>
                        </a:spcAft>
                      </a:pPr>
                      <a:r>
                        <a:rPr lang="en-US" sz="1300">
                          <a:effectLst/>
                        </a:rPr>
                        <a:t>1.34</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300">
                          <a:effectLst/>
                        </a:rPr>
                        <a:t>1.34</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300">
                          <a:effectLst/>
                        </a:rPr>
                        <a:t>58.06</a:t>
                      </a:r>
                      <a:endParaRPr lang="en-US" sz="1100">
                        <a:effectLst/>
                        <a:latin typeface="Times New Roman"/>
                        <a:ea typeface="Times New Roman"/>
                        <a:cs typeface="Arial"/>
                      </a:endParaRPr>
                    </a:p>
                  </a:txBody>
                  <a:tcPr marL="61330" marR="61330" marT="0" marB="0"/>
                </a:tc>
                <a:tc>
                  <a:txBody>
                    <a:bodyPr/>
                    <a:lstStyle/>
                    <a:p>
                      <a:pPr algn="ctr" rtl="1">
                        <a:spcAft>
                          <a:spcPts val="0"/>
                        </a:spcAft>
                      </a:pPr>
                      <a:r>
                        <a:rPr lang="en-US" sz="1300">
                          <a:effectLst/>
                        </a:rPr>
                        <a:t>17.62</a:t>
                      </a:r>
                      <a:endParaRPr lang="en-US" sz="1100">
                        <a:effectLst/>
                        <a:latin typeface="Times New Roman"/>
                        <a:ea typeface="Times New Roman"/>
                        <a:cs typeface="Arial"/>
                      </a:endParaRPr>
                    </a:p>
                  </a:txBody>
                  <a:tcPr marL="61330" marR="61330" marT="0" marB="0"/>
                </a:tc>
              </a:tr>
              <a:tr h="468052">
                <a:tc>
                  <a:txBody>
                    <a:bodyPr/>
                    <a:lstStyle/>
                    <a:p>
                      <a:pPr algn="l" rtl="1">
                        <a:spcAft>
                          <a:spcPts val="0"/>
                        </a:spcAft>
                      </a:pPr>
                      <a:r>
                        <a:rPr lang="en-US" sz="1300">
                          <a:effectLst/>
                        </a:rPr>
                        <a:t>2,17-hydroxywithanolides A</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100" dirty="0" smtClean="0">
                          <a:effectLst/>
                          <a:latin typeface="Times New Roman"/>
                          <a:ea typeface="Times New Roman"/>
                          <a:cs typeface="Arial"/>
                        </a:rPr>
                        <a:t>2.58</a:t>
                      </a:r>
                      <a:endParaRPr lang="en-US" sz="1100" dirty="0">
                        <a:effectLst/>
                        <a:latin typeface="Times New Roman"/>
                        <a:ea typeface="Times New Roman"/>
                        <a:cs typeface="Arial"/>
                      </a:endParaRPr>
                    </a:p>
                  </a:txBody>
                  <a:tcPr marL="61330" marR="61330" marT="0" marB="0" anchor="ctr"/>
                </a:tc>
                <a:tc>
                  <a:txBody>
                    <a:bodyPr/>
                    <a:lstStyle/>
                    <a:p>
                      <a:pPr algn="ctr" rtl="0">
                        <a:spcAft>
                          <a:spcPts val="0"/>
                        </a:spcAft>
                      </a:pPr>
                      <a:r>
                        <a:rPr lang="en-US" sz="1300">
                          <a:effectLst/>
                        </a:rPr>
                        <a:t>2.26</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300">
                          <a:effectLst/>
                        </a:rPr>
                        <a:t>2.26</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300">
                          <a:effectLst/>
                        </a:rPr>
                        <a:t>31.06</a:t>
                      </a:r>
                      <a:endParaRPr lang="en-US" sz="1100">
                        <a:effectLst/>
                        <a:latin typeface="Times New Roman"/>
                        <a:ea typeface="Times New Roman"/>
                        <a:cs typeface="Arial"/>
                      </a:endParaRPr>
                    </a:p>
                  </a:txBody>
                  <a:tcPr marL="61330" marR="61330" marT="0" marB="0"/>
                </a:tc>
                <a:tc>
                  <a:txBody>
                    <a:bodyPr/>
                    <a:lstStyle/>
                    <a:p>
                      <a:pPr algn="ctr" rtl="1">
                        <a:spcAft>
                          <a:spcPts val="0"/>
                        </a:spcAft>
                      </a:pPr>
                      <a:r>
                        <a:rPr lang="en-US" sz="1300">
                          <a:effectLst/>
                        </a:rPr>
                        <a:t>4.58</a:t>
                      </a:r>
                      <a:endParaRPr lang="en-US" sz="1100">
                        <a:effectLst/>
                        <a:latin typeface="Times New Roman"/>
                        <a:ea typeface="Times New Roman"/>
                        <a:cs typeface="Arial"/>
                      </a:endParaRPr>
                    </a:p>
                  </a:txBody>
                  <a:tcPr marL="61330" marR="61330" marT="0" marB="0"/>
                </a:tc>
              </a:tr>
              <a:tr h="936105">
                <a:tc>
                  <a:txBody>
                    <a:bodyPr/>
                    <a:lstStyle/>
                    <a:p>
                      <a:pPr algn="l" rtl="1">
                        <a:spcAft>
                          <a:spcPts val="0"/>
                        </a:spcAft>
                      </a:pPr>
                      <a:r>
                        <a:rPr lang="en-US" sz="1300">
                          <a:effectLst/>
                        </a:rPr>
                        <a:t>17-hydroxy 27 deoxy withaferin</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100" dirty="0" smtClean="0">
                          <a:effectLst/>
                          <a:latin typeface="Times New Roman"/>
                          <a:ea typeface="Times New Roman"/>
                          <a:cs typeface="Arial"/>
                        </a:rPr>
                        <a:t>3.78</a:t>
                      </a:r>
                      <a:endParaRPr lang="en-US" sz="1100" dirty="0">
                        <a:effectLst/>
                        <a:latin typeface="Times New Roman"/>
                        <a:ea typeface="Times New Roman"/>
                        <a:cs typeface="Arial"/>
                      </a:endParaRPr>
                    </a:p>
                  </a:txBody>
                  <a:tcPr marL="61330" marR="61330" marT="0" marB="0" anchor="ctr"/>
                </a:tc>
                <a:tc>
                  <a:txBody>
                    <a:bodyPr/>
                    <a:lstStyle/>
                    <a:p>
                      <a:pPr algn="ctr" rtl="0">
                        <a:spcAft>
                          <a:spcPts val="0"/>
                        </a:spcAft>
                      </a:pPr>
                      <a:r>
                        <a:rPr lang="en-US" sz="1300">
                          <a:effectLst/>
                        </a:rPr>
                        <a:t>3.85</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ar-IQ" sz="1300">
                          <a:effectLst/>
                        </a:rPr>
                        <a:t>-</a:t>
                      </a:r>
                      <a:endParaRPr lang="en-US" sz="1100">
                        <a:effectLst/>
                        <a:latin typeface="Times New Roman"/>
                        <a:ea typeface="Times New Roman"/>
                        <a:cs typeface="Arial"/>
                      </a:endParaRPr>
                    </a:p>
                  </a:txBody>
                  <a:tcPr marL="61330" marR="61330" marT="0" marB="0" anchor="ctr"/>
                </a:tc>
                <a:tc>
                  <a:txBody>
                    <a:bodyPr/>
                    <a:lstStyle/>
                    <a:p>
                      <a:pPr algn="ctr" rtl="0">
                        <a:spcAft>
                          <a:spcPts val="0"/>
                        </a:spcAft>
                      </a:pPr>
                      <a:r>
                        <a:rPr lang="en-US" sz="1300">
                          <a:effectLst/>
                        </a:rPr>
                        <a:t>11.23</a:t>
                      </a:r>
                      <a:endParaRPr lang="en-US" sz="1100">
                        <a:effectLst/>
                        <a:latin typeface="Times New Roman"/>
                        <a:ea typeface="Times New Roman"/>
                        <a:cs typeface="Arial"/>
                      </a:endParaRPr>
                    </a:p>
                  </a:txBody>
                  <a:tcPr marL="61330" marR="61330" marT="0" marB="0"/>
                </a:tc>
                <a:tc>
                  <a:txBody>
                    <a:bodyPr/>
                    <a:lstStyle/>
                    <a:p>
                      <a:pPr algn="ctr" rtl="1">
                        <a:spcAft>
                          <a:spcPts val="0"/>
                        </a:spcAft>
                      </a:pPr>
                      <a:r>
                        <a:rPr lang="ar-IQ" sz="1300">
                          <a:effectLst/>
                        </a:rPr>
                        <a:t>-</a:t>
                      </a:r>
                      <a:endParaRPr lang="en-US" sz="1100">
                        <a:effectLst/>
                        <a:latin typeface="Times New Roman"/>
                        <a:ea typeface="Times New Roman"/>
                        <a:cs typeface="Arial"/>
                      </a:endParaRPr>
                    </a:p>
                  </a:txBody>
                  <a:tcPr marL="61330" marR="61330" marT="0" marB="0" anchor="ctr"/>
                </a:tc>
              </a:tr>
              <a:tr h="468052">
                <a:tc>
                  <a:txBody>
                    <a:bodyPr/>
                    <a:lstStyle/>
                    <a:p>
                      <a:pPr algn="l" rtl="1">
                        <a:spcAft>
                          <a:spcPts val="0"/>
                        </a:spcAft>
                      </a:pPr>
                      <a:r>
                        <a:rPr lang="en-US" sz="1300">
                          <a:effectLst/>
                        </a:rPr>
                        <a:t>Withanolide D  </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100" dirty="0" smtClean="0">
                          <a:effectLst/>
                          <a:latin typeface="Times New Roman"/>
                          <a:ea typeface="Times New Roman"/>
                          <a:cs typeface="Arial"/>
                        </a:rPr>
                        <a:t>5.23</a:t>
                      </a:r>
                      <a:endParaRPr lang="en-US" sz="1100" dirty="0">
                        <a:effectLst/>
                        <a:latin typeface="Times New Roman"/>
                        <a:ea typeface="Times New Roman"/>
                        <a:cs typeface="Arial"/>
                      </a:endParaRPr>
                    </a:p>
                  </a:txBody>
                  <a:tcPr marL="61330" marR="61330" marT="0" marB="0" anchor="ctr"/>
                </a:tc>
                <a:tc>
                  <a:txBody>
                    <a:bodyPr/>
                    <a:lstStyle/>
                    <a:p>
                      <a:pPr algn="ctr" rtl="0">
                        <a:spcAft>
                          <a:spcPts val="0"/>
                        </a:spcAft>
                      </a:pPr>
                      <a:r>
                        <a:rPr lang="en-US" sz="1300">
                          <a:effectLst/>
                        </a:rPr>
                        <a:t>5.85</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300">
                          <a:effectLst/>
                        </a:rPr>
                        <a:t>5.85</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300">
                          <a:effectLst/>
                        </a:rPr>
                        <a:t>13.49</a:t>
                      </a:r>
                      <a:endParaRPr lang="en-US" sz="1100">
                        <a:effectLst/>
                        <a:latin typeface="Times New Roman"/>
                        <a:ea typeface="Times New Roman"/>
                        <a:cs typeface="Arial"/>
                      </a:endParaRPr>
                    </a:p>
                  </a:txBody>
                  <a:tcPr marL="61330" marR="61330" marT="0" marB="0"/>
                </a:tc>
                <a:tc>
                  <a:txBody>
                    <a:bodyPr/>
                    <a:lstStyle/>
                    <a:p>
                      <a:pPr algn="ctr" rtl="1">
                        <a:spcAft>
                          <a:spcPts val="0"/>
                        </a:spcAft>
                      </a:pPr>
                      <a:r>
                        <a:rPr lang="en-US" sz="1300">
                          <a:effectLst/>
                        </a:rPr>
                        <a:t>3.73</a:t>
                      </a:r>
                      <a:endParaRPr lang="en-US" sz="1100">
                        <a:effectLst/>
                        <a:latin typeface="Times New Roman"/>
                        <a:ea typeface="Times New Roman"/>
                        <a:cs typeface="Arial"/>
                      </a:endParaRPr>
                    </a:p>
                  </a:txBody>
                  <a:tcPr marL="61330" marR="61330" marT="0" marB="0"/>
                </a:tc>
              </a:tr>
              <a:tr h="468052">
                <a:tc>
                  <a:txBody>
                    <a:bodyPr/>
                    <a:lstStyle/>
                    <a:p>
                      <a:pPr algn="l" rtl="1">
                        <a:spcAft>
                          <a:spcPts val="0"/>
                        </a:spcAft>
                      </a:pPr>
                      <a:r>
                        <a:rPr lang="en-US" sz="1300">
                          <a:effectLst/>
                        </a:rPr>
                        <a:t>27-hydroxy withanolide D</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100" dirty="0" smtClean="0">
                          <a:effectLst/>
                          <a:latin typeface="Times New Roman"/>
                          <a:ea typeface="Times New Roman"/>
                          <a:cs typeface="Arial"/>
                        </a:rPr>
                        <a:t>7.36</a:t>
                      </a:r>
                      <a:endParaRPr lang="en-US" sz="1100" dirty="0">
                        <a:effectLst/>
                        <a:latin typeface="Times New Roman"/>
                        <a:ea typeface="Times New Roman"/>
                        <a:cs typeface="Arial"/>
                      </a:endParaRPr>
                    </a:p>
                  </a:txBody>
                  <a:tcPr marL="61330" marR="61330" marT="0" marB="0" anchor="ctr"/>
                </a:tc>
                <a:tc>
                  <a:txBody>
                    <a:bodyPr/>
                    <a:lstStyle/>
                    <a:p>
                      <a:pPr algn="ctr" rtl="0">
                        <a:spcAft>
                          <a:spcPts val="0"/>
                        </a:spcAft>
                      </a:pPr>
                      <a:r>
                        <a:rPr lang="en-US" sz="1300">
                          <a:effectLst/>
                        </a:rPr>
                        <a:t>7.01</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300">
                          <a:effectLst/>
                        </a:rPr>
                        <a:t>7.01</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300">
                          <a:effectLst/>
                        </a:rPr>
                        <a:t>14.057</a:t>
                      </a:r>
                      <a:endParaRPr lang="en-US" sz="1100">
                        <a:effectLst/>
                        <a:latin typeface="Times New Roman"/>
                        <a:ea typeface="Times New Roman"/>
                        <a:cs typeface="Arial"/>
                      </a:endParaRPr>
                    </a:p>
                  </a:txBody>
                  <a:tcPr marL="61330" marR="61330" marT="0" marB="0"/>
                </a:tc>
                <a:tc>
                  <a:txBody>
                    <a:bodyPr/>
                    <a:lstStyle/>
                    <a:p>
                      <a:pPr algn="ctr" rtl="1">
                        <a:spcAft>
                          <a:spcPts val="0"/>
                        </a:spcAft>
                      </a:pPr>
                      <a:r>
                        <a:rPr lang="en-US" sz="1300">
                          <a:effectLst/>
                        </a:rPr>
                        <a:t>3.29</a:t>
                      </a:r>
                      <a:endParaRPr lang="en-US" sz="1100">
                        <a:effectLst/>
                        <a:latin typeface="Times New Roman"/>
                        <a:ea typeface="Times New Roman"/>
                        <a:cs typeface="Arial"/>
                      </a:endParaRPr>
                    </a:p>
                  </a:txBody>
                  <a:tcPr marL="61330" marR="61330" marT="0" marB="0"/>
                </a:tc>
              </a:tr>
              <a:tr h="468052">
                <a:tc>
                  <a:txBody>
                    <a:bodyPr/>
                    <a:lstStyle/>
                    <a:p>
                      <a:pPr algn="l" rtl="1">
                        <a:spcAft>
                          <a:spcPts val="0"/>
                        </a:spcAft>
                      </a:pPr>
                      <a:r>
                        <a:rPr lang="en-US" sz="1300">
                          <a:effectLst/>
                        </a:rPr>
                        <a:t>Withanolide A</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100" dirty="0" smtClean="0">
                          <a:effectLst/>
                          <a:latin typeface="Times New Roman"/>
                          <a:ea typeface="Times New Roman"/>
                          <a:cs typeface="Arial"/>
                        </a:rPr>
                        <a:t>8.56</a:t>
                      </a:r>
                      <a:endParaRPr lang="en-US" sz="1100" dirty="0">
                        <a:effectLst/>
                        <a:latin typeface="Times New Roman"/>
                        <a:ea typeface="Times New Roman"/>
                        <a:cs typeface="Arial"/>
                      </a:endParaRPr>
                    </a:p>
                  </a:txBody>
                  <a:tcPr marL="61330" marR="61330" marT="0" marB="0" anchor="ctr"/>
                </a:tc>
                <a:tc>
                  <a:txBody>
                    <a:bodyPr/>
                    <a:lstStyle/>
                    <a:p>
                      <a:pPr algn="ctr" rtl="0">
                        <a:spcAft>
                          <a:spcPts val="0"/>
                        </a:spcAft>
                      </a:pPr>
                      <a:r>
                        <a:rPr lang="en-US" sz="1300">
                          <a:effectLst/>
                        </a:rPr>
                        <a:t>8.10</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300">
                          <a:effectLst/>
                        </a:rPr>
                        <a:t>8.10</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300">
                          <a:effectLst/>
                        </a:rPr>
                        <a:t>30.84</a:t>
                      </a:r>
                      <a:endParaRPr lang="en-US" sz="1100">
                        <a:effectLst/>
                        <a:latin typeface="Times New Roman"/>
                        <a:ea typeface="Times New Roman"/>
                        <a:cs typeface="Arial"/>
                      </a:endParaRPr>
                    </a:p>
                  </a:txBody>
                  <a:tcPr marL="61330" marR="61330" marT="0" marB="0"/>
                </a:tc>
                <a:tc>
                  <a:txBody>
                    <a:bodyPr/>
                    <a:lstStyle/>
                    <a:p>
                      <a:pPr algn="ctr" rtl="1">
                        <a:spcAft>
                          <a:spcPts val="0"/>
                        </a:spcAft>
                      </a:pPr>
                      <a:r>
                        <a:rPr lang="en-US" sz="1300">
                          <a:effectLst/>
                        </a:rPr>
                        <a:t>4.82</a:t>
                      </a:r>
                      <a:endParaRPr lang="en-US" sz="1100">
                        <a:effectLst/>
                        <a:latin typeface="Times New Roman"/>
                        <a:ea typeface="Times New Roman"/>
                        <a:cs typeface="Arial"/>
                      </a:endParaRPr>
                    </a:p>
                  </a:txBody>
                  <a:tcPr marL="61330" marR="61330" marT="0" marB="0"/>
                </a:tc>
              </a:tr>
              <a:tr h="468052">
                <a:tc>
                  <a:txBody>
                    <a:bodyPr/>
                    <a:lstStyle/>
                    <a:p>
                      <a:pPr algn="l" rtl="1">
                        <a:spcAft>
                          <a:spcPts val="0"/>
                        </a:spcAft>
                      </a:pPr>
                      <a:r>
                        <a:rPr lang="en-US" sz="1300">
                          <a:effectLst/>
                        </a:rPr>
                        <a:t>Withanone  </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100" dirty="0" smtClean="0">
                          <a:effectLst/>
                          <a:latin typeface="Times New Roman"/>
                          <a:ea typeface="Times New Roman"/>
                          <a:cs typeface="Arial"/>
                        </a:rPr>
                        <a:t>9.69</a:t>
                      </a:r>
                      <a:endParaRPr lang="en-US" sz="1100" dirty="0">
                        <a:effectLst/>
                        <a:latin typeface="Times New Roman"/>
                        <a:ea typeface="Times New Roman"/>
                        <a:cs typeface="Arial"/>
                      </a:endParaRPr>
                    </a:p>
                  </a:txBody>
                  <a:tcPr marL="61330" marR="61330" marT="0" marB="0" anchor="ctr"/>
                </a:tc>
                <a:tc>
                  <a:txBody>
                    <a:bodyPr/>
                    <a:lstStyle/>
                    <a:p>
                      <a:pPr algn="ctr" rtl="0">
                        <a:spcAft>
                          <a:spcPts val="0"/>
                        </a:spcAft>
                      </a:pPr>
                      <a:r>
                        <a:rPr lang="en-US" sz="1300">
                          <a:effectLst/>
                        </a:rPr>
                        <a:t>9.01</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300">
                          <a:effectLst/>
                        </a:rPr>
                        <a:t>9.01</a:t>
                      </a:r>
                      <a:endParaRPr lang="en-US" sz="1100">
                        <a:effectLst/>
                        <a:latin typeface="Times New Roman"/>
                        <a:ea typeface="Times New Roman"/>
                        <a:cs typeface="Arial"/>
                      </a:endParaRPr>
                    </a:p>
                  </a:txBody>
                  <a:tcPr marL="61330" marR="61330" marT="0" marB="0" anchor="ctr"/>
                </a:tc>
                <a:tc>
                  <a:txBody>
                    <a:bodyPr/>
                    <a:lstStyle/>
                    <a:p>
                      <a:pPr algn="ctr" rtl="1">
                        <a:spcAft>
                          <a:spcPts val="0"/>
                        </a:spcAft>
                      </a:pPr>
                      <a:r>
                        <a:rPr lang="en-US" sz="1300">
                          <a:effectLst/>
                        </a:rPr>
                        <a:t>23.39</a:t>
                      </a:r>
                      <a:endParaRPr lang="en-US" sz="1100">
                        <a:effectLst/>
                        <a:latin typeface="Times New Roman"/>
                        <a:ea typeface="Times New Roman"/>
                        <a:cs typeface="Arial"/>
                      </a:endParaRPr>
                    </a:p>
                  </a:txBody>
                  <a:tcPr marL="61330" marR="61330" marT="0" marB="0"/>
                </a:tc>
                <a:tc>
                  <a:txBody>
                    <a:bodyPr/>
                    <a:lstStyle/>
                    <a:p>
                      <a:pPr algn="ctr" rtl="1">
                        <a:spcAft>
                          <a:spcPts val="0"/>
                        </a:spcAft>
                      </a:pPr>
                      <a:r>
                        <a:rPr lang="en-US" sz="1300" dirty="0">
                          <a:effectLst/>
                        </a:rPr>
                        <a:t>0.79</a:t>
                      </a:r>
                      <a:endParaRPr lang="en-US" sz="1100" dirty="0">
                        <a:effectLst/>
                        <a:latin typeface="Times New Roman"/>
                        <a:ea typeface="Times New Roman"/>
                        <a:cs typeface="Arial"/>
                      </a:endParaRPr>
                    </a:p>
                  </a:txBody>
                  <a:tcPr marL="61330" marR="61330" marT="0" marB="0"/>
                </a:tc>
              </a:tr>
            </a:tbl>
          </a:graphicData>
        </a:graphic>
      </p:graphicFrame>
    </p:spTree>
    <p:extLst>
      <p:ext uri="{BB962C8B-B14F-4D97-AF65-F5344CB8AC3E}">
        <p14:creationId xmlns:p14="http://schemas.microsoft.com/office/powerpoint/2010/main" val="20775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99392"/>
            <a:ext cx="9144000" cy="2677656"/>
          </a:xfrm>
          <a:prstGeom prst="rect">
            <a:avLst/>
          </a:prstGeom>
        </p:spPr>
        <p:txBody>
          <a:bodyPr wrap="square">
            <a:spAutoFit/>
            <a:scene3d>
              <a:camera prst="perspectiveLeft"/>
              <a:lightRig rig="threePt" dir="t"/>
            </a:scene3d>
          </a:bodyPr>
          <a:lstStyle/>
          <a:p>
            <a:pPr marL="0" marR="0" lvl="0" indent="0" algn="just" defTabSz="914400" eaLnBrk="1" fontAlgn="auto" latinLnBrk="0" hangingPunct="1">
              <a:lnSpc>
                <a:spcPct val="100000"/>
              </a:lnSpc>
              <a:spcBef>
                <a:spcPts val="600"/>
              </a:spcBef>
              <a:spcAft>
                <a:spcPts val="0"/>
              </a:spcAft>
              <a:buClrTx/>
              <a:buSzTx/>
              <a:buFontTx/>
              <a:buNone/>
              <a:tabLst/>
              <a:defRPr/>
            </a:pPr>
            <a:r>
              <a:rPr kumimoji="0" lang="ar-IQ" sz="2000" i="0" u="none" strike="noStrike" kern="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Times New Roman"/>
                <a:cs typeface="Simplified Arabic"/>
              </a:rPr>
              <a:t> </a:t>
            </a:r>
            <a:endParaRPr kumimoji="0" lang="ar-IQ" sz="20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Times New Roman"/>
              <a:cs typeface="Simplified Arabic"/>
            </a:endParaRPr>
          </a:p>
          <a:p>
            <a:pPr marL="0" marR="0" lvl="0" indent="0" algn="just" defTabSz="914400" eaLnBrk="1" fontAlgn="auto" latinLnBrk="0" hangingPunct="1">
              <a:lnSpc>
                <a:spcPct val="100000"/>
              </a:lnSpc>
              <a:spcBef>
                <a:spcPts val="600"/>
              </a:spcBef>
              <a:spcAft>
                <a:spcPts val="0"/>
              </a:spcAft>
              <a:buClrTx/>
              <a:buSzTx/>
              <a:buFontTx/>
              <a:buNone/>
              <a:tabLst/>
              <a:defRPr/>
            </a:pPr>
            <a:r>
              <a:rPr kumimoji="0" lang="ar-IQ" sz="32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Times New Roman"/>
                <a:cs typeface="Simple Indust Shaded" pitchFamily="2" charset="-78"/>
              </a:rPr>
              <a:t>                                </a:t>
            </a:r>
            <a:r>
              <a:rPr kumimoji="0" lang="ar-IQ" sz="54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Times New Roman"/>
                <a:cs typeface="Andalus" pitchFamily="2" charset="-78"/>
              </a:rPr>
              <a:t>الاستنتاجات</a:t>
            </a:r>
          </a:p>
          <a:p>
            <a:pPr marL="0" marR="0" lvl="0" indent="0" algn="just" defTabSz="914400" eaLnBrk="1" fontAlgn="auto" latinLnBrk="0" hangingPunct="1">
              <a:lnSpc>
                <a:spcPct val="100000"/>
              </a:lnSpc>
              <a:spcBef>
                <a:spcPts val="600"/>
              </a:spcBef>
              <a:spcAft>
                <a:spcPts val="0"/>
              </a:spcAft>
              <a:buClrTx/>
              <a:buSzTx/>
              <a:buFontTx/>
              <a:buNone/>
              <a:tabLst/>
              <a:defRPr/>
            </a:pPr>
            <a:endParaRPr kumimoji="0" lang="en-US" sz="2800" i="0" u="none" strike="noStrike" kern="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Times New Roman"/>
              <a:cs typeface="Simplified Arabic"/>
            </a:endParaRPr>
          </a:p>
          <a:p>
            <a:pPr marR="0" lvl="0" algn="just" defTabSz="914400" eaLnBrk="1" fontAlgn="auto" latinLnBrk="0" hangingPunct="1">
              <a:lnSpc>
                <a:spcPct val="100000"/>
              </a:lnSpc>
              <a:spcBef>
                <a:spcPts val="600"/>
              </a:spcBef>
              <a:spcAft>
                <a:spcPts val="0"/>
              </a:spcAft>
              <a:buClrTx/>
              <a:buSzTx/>
              <a:tabLst/>
              <a:defRPr/>
            </a:pPr>
            <a:endParaRPr kumimoji="0" lang="en-US" sz="2800" i="0" u="none" strike="noStrike" kern="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Times New Roman"/>
              <a:cs typeface="Simplified Arabic"/>
            </a:endParaRPr>
          </a:p>
          <a:p>
            <a:pPr marL="457200" marR="0" lvl="0" indent="0" algn="just" defTabSz="914400" eaLnBrk="1" fontAlgn="auto" latinLnBrk="0" hangingPunct="1">
              <a:lnSpc>
                <a:spcPct val="100000"/>
              </a:lnSpc>
              <a:spcBef>
                <a:spcPts val="600"/>
              </a:spcBef>
              <a:spcAft>
                <a:spcPts val="0"/>
              </a:spcAft>
              <a:buClrTx/>
              <a:buSzTx/>
              <a:buFontTx/>
              <a:buNone/>
              <a:tabLst/>
              <a:defRPr/>
            </a:pPr>
            <a:r>
              <a:rPr kumimoji="0" lang="ar-IQ" sz="1800" i="0" u="none" strike="noStrike" kern="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a typeface="Times New Roman"/>
                <a:cs typeface="Simplified Arabic"/>
              </a:rPr>
              <a:t> </a:t>
            </a:r>
            <a:endParaRPr kumimoji="0" lang="ar-IQ" sz="1800" i="0" u="none" strike="noStrike" kern="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ndParaRPr>
          </a:p>
        </p:txBody>
      </p:sp>
      <p:sp>
        <p:nvSpPr>
          <p:cNvPr id="3" name="مستطيل 2"/>
          <p:cNvSpPr/>
          <p:nvPr/>
        </p:nvSpPr>
        <p:spPr>
          <a:xfrm>
            <a:off x="251520" y="548680"/>
            <a:ext cx="8784976" cy="5909310"/>
          </a:xfrm>
          <a:prstGeom prst="rect">
            <a:avLst/>
          </a:prstGeom>
        </p:spPr>
        <p:txBody>
          <a:bodyPr wrap="square">
            <a:spAutoFit/>
          </a:bodyPr>
          <a:lstStyle/>
          <a:p>
            <a:pPr algn="just">
              <a:spcBef>
                <a:spcPts val="600"/>
              </a:spcBef>
            </a:pPr>
            <a:endParaRPr lang="en-US" sz="2800" dirty="0">
              <a:solidFill>
                <a:srgbClr val="FF0000"/>
              </a:solidFill>
              <a:latin typeface="Times New Roman"/>
              <a:ea typeface="Times New Roman"/>
              <a:cs typeface="Simplified Arabic"/>
            </a:endParaRPr>
          </a:p>
          <a:p>
            <a:pPr algn="just">
              <a:spcBef>
                <a:spcPts val="600"/>
              </a:spcBef>
            </a:pPr>
            <a:r>
              <a:rPr lang="ar-IQ" sz="2000" b="1" dirty="0">
                <a:latin typeface="Times New Roman"/>
                <a:ea typeface="Times New Roman"/>
                <a:cs typeface="Simplified Arabic"/>
              </a:rPr>
              <a:t>    </a:t>
            </a:r>
            <a:endParaRPr lang="en-US" dirty="0">
              <a:latin typeface="Times New Roman"/>
              <a:ea typeface="Times New Roman"/>
              <a:cs typeface="Simplified Arabic"/>
            </a:endParaRPr>
          </a:p>
          <a:p>
            <a:pPr marL="342900" indent="-342900" algn="just">
              <a:spcBef>
                <a:spcPts val="600"/>
              </a:spcBef>
              <a:buFont typeface="Wingdings"/>
              <a:buChar char=""/>
            </a:pPr>
            <a:r>
              <a:rPr lang="ar-IQ" sz="2800" dirty="0">
                <a:latin typeface="Times New Roman"/>
                <a:ea typeface="Times New Roman"/>
                <a:cs typeface="Simplified Arabic"/>
              </a:rPr>
              <a:t>تمكنت الدراسة من استحثاث الكالس من السيقان تحت الفلقية وادامة نمو هذه المزارع.</a:t>
            </a:r>
            <a:endParaRPr lang="en-US" sz="2800" dirty="0">
              <a:latin typeface="Times New Roman"/>
              <a:ea typeface="Times New Roman"/>
              <a:cs typeface="Simplified Arabic"/>
            </a:endParaRPr>
          </a:p>
          <a:p>
            <a:pPr marL="342900" indent="-342900" algn="just">
              <a:spcBef>
                <a:spcPts val="600"/>
              </a:spcBef>
              <a:buFont typeface="Wingdings"/>
              <a:buChar char=""/>
            </a:pPr>
            <a:r>
              <a:rPr lang="ar-IQ" sz="2800" dirty="0">
                <a:latin typeface="Times New Roman"/>
                <a:ea typeface="Times New Roman"/>
                <a:cs typeface="Simplified Arabic"/>
              </a:rPr>
              <a:t>نجحت الدراسة بأنشاء مزارع انموذجية للمعلقات الخلوية </a:t>
            </a:r>
            <a:r>
              <a:rPr lang="ar-SA" sz="2800" dirty="0">
                <a:latin typeface="Times New Roman"/>
                <a:ea typeface="Times New Roman"/>
                <a:cs typeface="Simplified Arabic"/>
              </a:rPr>
              <a:t>المشتقة من كالس السيقان تحت الفلقية في وسط </a:t>
            </a:r>
            <a:r>
              <a:rPr lang="en-US" sz="2800" dirty="0">
                <a:latin typeface="Times New Roman"/>
                <a:ea typeface="Times New Roman"/>
                <a:cs typeface="Simplified Arabic"/>
              </a:rPr>
              <a:t>MS</a:t>
            </a:r>
            <a:r>
              <a:rPr lang="ar-IQ" sz="2800" dirty="0">
                <a:latin typeface="Times New Roman"/>
                <a:ea typeface="Times New Roman"/>
                <a:cs typeface="Simplified Arabic"/>
              </a:rPr>
              <a:t> المدعم </a:t>
            </a:r>
            <a:r>
              <a:rPr lang="ar-SA" sz="2800" dirty="0">
                <a:latin typeface="Times New Roman"/>
                <a:ea typeface="Times New Roman"/>
                <a:cs typeface="Simplified Arabic"/>
              </a:rPr>
              <a:t>بتركيز </a:t>
            </a:r>
            <a:r>
              <a:rPr lang="en-US" sz="2800" dirty="0">
                <a:latin typeface="Times New Roman"/>
                <a:ea typeface="Times New Roman"/>
                <a:cs typeface="Simplified Arabic"/>
              </a:rPr>
              <a:t>3.0</a:t>
            </a:r>
            <a:r>
              <a:rPr lang="ar-IQ" sz="2800" dirty="0">
                <a:latin typeface="Times New Roman"/>
                <a:ea typeface="Times New Roman"/>
                <a:cs typeface="Simplified Arabic"/>
              </a:rPr>
              <a:t> ملغم.لتر</a:t>
            </a:r>
            <a:r>
              <a:rPr lang="en-US" sz="2800" baseline="30000" dirty="0">
                <a:latin typeface="Times New Roman"/>
                <a:ea typeface="Times New Roman"/>
                <a:cs typeface="Simplified Arabic"/>
              </a:rPr>
              <a:t>1-</a:t>
            </a:r>
            <a:r>
              <a:rPr lang="en-US" sz="2800" baseline="30000" dirty="0">
                <a:latin typeface="Simplified Arabic"/>
                <a:ea typeface="Times New Roman"/>
                <a:cs typeface="Simplified Arabic"/>
              </a:rPr>
              <a:t> </a:t>
            </a:r>
            <a:r>
              <a:rPr lang="en-US" sz="2800" dirty="0">
                <a:latin typeface="Times New Roman"/>
                <a:ea typeface="Times New Roman"/>
                <a:cs typeface="Simplified Arabic"/>
              </a:rPr>
              <a:t>2,4-D</a:t>
            </a:r>
            <a:r>
              <a:rPr lang="ar-IQ" sz="2800" dirty="0">
                <a:latin typeface="Times New Roman"/>
                <a:ea typeface="Times New Roman"/>
                <a:cs typeface="Simplified Arabic"/>
              </a:rPr>
              <a:t> متداخلا مع </a:t>
            </a:r>
            <a:r>
              <a:rPr lang="en-US" sz="2800" dirty="0">
                <a:latin typeface="Times New Roman"/>
                <a:ea typeface="Times New Roman"/>
                <a:cs typeface="Simplified Arabic"/>
              </a:rPr>
              <a:t>Kin</a:t>
            </a:r>
            <a:r>
              <a:rPr lang="en-US" sz="2800" dirty="0">
                <a:latin typeface="Simplified Arabic"/>
                <a:ea typeface="Times New Roman"/>
                <a:cs typeface="Simplified Arabic"/>
              </a:rPr>
              <a:t> </a:t>
            </a:r>
            <a:r>
              <a:rPr lang="ar-SA" sz="2800" dirty="0">
                <a:latin typeface="Simplified Arabic"/>
                <a:ea typeface="Times New Roman"/>
                <a:cs typeface="Simplified Arabic"/>
              </a:rPr>
              <a:t>بتركيز </a:t>
            </a:r>
            <a:r>
              <a:rPr lang="en-US" sz="2800" dirty="0">
                <a:latin typeface="Times New Roman"/>
                <a:ea typeface="Times New Roman"/>
                <a:cs typeface="Simplified Arabic"/>
              </a:rPr>
              <a:t>0.5</a:t>
            </a:r>
            <a:r>
              <a:rPr lang="ar-IQ" sz="2800" dirty="0">
                <a:latin typeface="Times New Roman"/>
                <a:ea typeface="Times New Roman"/>
                <a:cs typeface="Simplified Arabic"/>
              </a:rPr>
              <a:t> ملغم.لتر</a:t>
            </a:r>
            <a:r>
              <a:rPr lang="en-US" sz="2800" baseline="30000" dirty="0">
                <a:latin typeface="Times New Roman"/>
                <a:ea typeface="Times New Roman"/>
                <a:cs typeface="Simplified Arabic"/>
              </a:rPr>
              <a:t>1-</a:t>
            </a:r>
            <a:r>
              <a:rPr lang="ar-SA" sz="2800" dirty="0">
                <a:latin typeface="Times New Roman"/>
                <a:ea typeface="Times New Roman"/>
                <a:cs typeface="Simplified Arabic"/>
              </a:rPr>
              <a:t>.</a:t>
            </a:r>
            <a:endParaRPr lang="en-US" sz="2800" dirty="0">
              <a:latin typeface="Times New Roman"/>
              <a:ea typeface="Times New Roman"/>
              <a:cs typeface="Simplified Arabic"/>
            </a:endParaRPr>
          </a:p>
          <a:p>
            <a:pPr marL="342900" indent="-342900" algn="just">
              <a:spcBef>
                <a:spcPts val="600"/>
              </a:spcBef>
              <a:buFont typeface="Wingdings"/>
              <a:buChar char=""/>
            </a:pPr>
            <a:r>
              <a:rPr lang="ar-SA" sz="2800" dirty="0" smtClean="0">
                <a:latin typeface="Times New Roman"/>
                <a:ea typeface="Times New Roman"/>
                <a:cs typeface="Simplified Arabic"/>
              </a:rPr>
              <a:t>اظهرت </a:t>
            </a:r>
            <a:r>
              <a:rPr lang="ar-SA" sz="2800" dirty="0">
                <a:latin typeface="Times New Roman"/>
                <a:ea typeface="Times New Roman"/>
                <a:cs typeface="Simplified Arabic"/>
              </a:rPr>
              <a:t>الدراسة افضلية طريقة النشر لزراعة المعلقات الخلوية في الحصول على اكبر عدد من منشآت الكالس بالمقارنة بطريق الزراعة بالطمر</a:t>
            </a:r>
            <a:r>
              <a:rPr lang="ar-SA" sz="2800" dirty="0" smtClean="0">
                <a:latin typeface="Times New Roman"/>
                <a:ea typeface="Times New Roman"/>
                <a:cs typeface="Simplified Arabic"/>
              </a:rPr>
              <a:t>.</a:t>
            </a:r>
            <a:endParaRPr lang="ar-IQ" sz="2800" dirty="0" smtClean="0">
              <a:latin typeface="Times New Roman"/>
              <a:ea typeface="Times New Roman"/>
              <a:cs typeface="Simplified Arabic"/>
            </a:endParaRPr>
          </a:p>
          <a:p>
            <a:pPr marL="342900" lvl="0" indent="-342900" algn="just">
              <a:spcBef>
                <a:spcPts val="600"/>
              </a:spcBef>
              <a:buFont typeface="Wingdings"/>
              <a:buChar char=""/>
            </a:pPr>
            <a:r>
              <a:rPr lang="ar-IQ" sz="2800" dirty="0">
                <a:latin typeface="Times New Roman"/>
                <a:ea typeface="Times New Roman"/>
                <a:cs typeface="Simplified Arabic"/>
              </a:rPr>
              <a:t>برهنت الدراسة على قابلية خلايا الكالس المشتق من السيقان تحت الفلقية وخلايا المعلق الخلوي على انتاج وافراز مركبات </a:t>
            </a:r>
            <a:r>
              <a:rPr lang="en-US" sz="2800" dirty="0">
                <a:latin typeface="Times New Roman"/>
                <a:ea typeface="Times New Roman"/>
                <a:cs typeface="Simplified Arabic"/>
              </a:rPr>
              <a:t>Withanolides</a:t>
            </a:r>
            <a:r>
              <a:rPr lang="ar-IQ" sz="2800" dirty="0">
                <a:latin typeface="Times New Roman"/>
                <a:ea typeface="Times New Roman"/>
                <a:cs typeface="Simplified Arabic"/>
              </a:rPr>
              <a:t>  الى الوسط الغذائي</a:t>
            </a:r>
            <a:r>
              <a:rPr lang="ar-IQ" sz="2800" dirty="0" smtClean="0">
                <a:latin typeface="Times New Roman"/>
                <a:ea typeface="Times New Roman"/>
                <a:cs typeface="Simplified Arabic"/>
              </a:rPr>
              <a:t>.</a:t>
            </a:r>
            <a:endParaRPr lang="en-US" sz="2800" dirty="0" smtClean="0">
              <a:latin typeface="Times New Roman"/>
              <a:ea typeface="Times New Roman"/>
              <a:cs typeface="Simplified Arabic"/>
            </a:endParaRPr>
          </a:p>
          <a:p>
            <a:pPr algn="just">
              <a:spcBef>
                <a:spcPts val="600"/>
              </a:spcBef>
            </a:pPr>
            <a:r>
              <a:rPr lang="ar-IQ" sz="2000" dirty="0" smtClean="0">
                <a:latin typeface="Times New Roman"/>
                <a:ea typeface="Times New Roman"/>
                <a:cs typeface="Simplified Arabic"/>
              </a:rPr>
              <a:t> </a:t>
            </a:r>
            <a:endParaRPr lang="en-US" dirty="0">
              <a:effectLst/>
              <a:latin typeface="Times New Roman"/>
              <a:ea typeface="Times New Roman"/>
              <a:cs typeface="Simplified Arabic"/>
            </a:endParaRPr>
          </a:p>
        </p:txBody>
      </p:sp>
    </p:spTree>
    <p:extLst>
      <p:ext uri="{BB962C8B-B14F-4D97-AF65-F5344CB8AC3E}">
        <p14:creationId xmlns:p14="http://schemas.microsoft.com/office/powerpoint/2010/main" val="362351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9392"/>
            <a:ext cx="8229600" cy="1143000"/>
          </a:xfrm>
        </p:spPr>
        <p:txBody>
          <a:bodyPr>
            <a:normAutofit/>
            <a:scene3d>
              <a:camera prst="perspectiveLeft"/>
              <a:lightRig rig="threePt" dir="t"/>
            </a:scene3d>
          </a:bodyPr>
          <a:lstStyle/>
          <a:p>
            <a:r>
              <a:rPr lang="ar-IQ" sz="5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Times New Roman"/>
                <a:cs typeface="Andalus" pitchFamily="2" charset="-78"/>
              </a:rPr>
              <a:t>التوصيات</a:t>
            </a:r>
          </a:p>
        </p:txBody>
      </p:sp>
      <p:sp>
        <p:nvSpPr>
          <p:cNvPr id="3" name="عنصر نائب للمحتوى 2"/>
          <p:cNvSpPr>
            <a:spLocks noGrp="1"/>
          </p:cNvSpPr>
          <p:nvPr>
            <p:ph idx="1"/>
          </p:nvPr>
        </p:nvSpPr>
        <p:spPr/>
        <p:txBody>
          <a:bodyPr>
            <a:normAutofit fontScale="92500" lnSpcReduction="10000"/>
          </a:bodyPr>
          <a:lstStyle/>
          <a:p>
            <a:pPr lvl="0" algn="just">
              <a:spcBef>
                <a:spcPts val="600"/>
              </a:spcBef>
              <a:buFont typeface="Wingdings"/>
              <a:buChar char=""/>
            </a:pPr>
            <a:r>
              <a:rPr lang="ar-IQ" dirty="0">
                <a:latin typeface="Times New Roman"/>
                <a:ea typeface="Times New Roman"/>
                <a:cs typeface="Simplified Arabic"/>
              </a:rPr>
              <a:t>دراسة اجزاء نباتية اخرى ومنظمات نمو اخرى في استحثاث الكالس, والكشف عن مستويات المركبات الفعالة فيها. </a:t>
            </a:r>
            <a:endParaRPr lang="en-US" dirty="0">
              <a:latin typeface="Times New Roman"/>
              <a:ea typeface="Times New Roman"/>
              <a:cs typeface="Simplified Arabic"/>
            </a:endParaRPr>
          </a:p>
          <a:p>
            <a:pPr lvl="0" algn="just">
              <a:spcBef>
                <a:spcPts val="600"/>
              </a:spcBef>
              <a:buFont typeface="Wingdings"/>
              <a:buChar char=""/>
            </a:pPr>
            <a:r>
              <a:rPr lang="ar-IQ" dirty="0">
                <a:latin typeface="Times New Roman"/>
                <a:ea typeface="Times New Roman"/>
                <a:cs typeface="Simplified Arabic"/>
              </a:rPr>
              <a:t>دراسة طرق اخرى لزراعة المعلقات الخلوية وبكثافات زراعة اخرى.    </a:t>
            </a:r>
            <a:endParaRPr lang="en-US" dirty="0">
              <a:latin typeface="Times New Roman"/>
              <a:ea typeface="Times New Roman"/>
              <a:cs typeface="Simplified Arabic"/>
            </a:endParaRPr>
          </a:p>
          <a:p>
            <a:pPr lvl="0" algn="just">
              <a:spcBef>
                <a:spcPts val="600"/>
              </a:spcBef>
              <a:buFont typeface="Wingdings"/>
              <a:buChar char=""/>
            </a:pPr>
            <a:r>
              <a:rPr lang="en-US" dirty="0">
                <a:latin typeface="Simplified Arabic"/>
                <a:ea typeface="Times New Roman"/>
                <a:cs typeface="Simplified Arabic"/>
              </a:rPr>
              <a:t> </a:t>
            </a:r>
            <a:r>
              <a:rPr lang="ar-IQ" dirty="0">
                <a:latin typeface="Simplified Arabic"/>
                <a:ea typeface="Times New Roman"/>
                <a:cs typeface="Simplified Arabic"/>
              </a:rPr>
              <a:t>ايجاد مسارات اخرى للتغلب على مشكلة تمايز كالس هذا النوع النباتي بالاستفادة من تأثيرات بعض العوامل الفيزيائية.</a:t>
            </a:r>
            <a:endParaRPr lang="en-US" dirty="0">
              <a:latin typeface="Times New Roman"/>
              <a:ea typeface="Times New Roman"/>
              <a:cs typeface="Simplified Arabic"/>
            </a:endParaRPr>
          </a:p>
          <a:p>
            <a:pPr lvl="0" algn="just">
              <a:spcBef>
                <a:spcPts val="600"/>
              </a:spcBef>
              <a:buFont typeface="Wingdings"/>
              <a:buChar char=""/>
            </a:pPr>
            <a:r>
              <a:rPr lang="ar-IQ" dirty="0">
                <a:latin typeface="Times New Roman"/>
                <a:ea typeface="Times New Roman"/>
                <a:cs typeface="Simplified Arabic"/>
              </a:rPr>
              <a:t>الكشف عن مركبات ايض ثانوية فعالة اخرى في النبات.</a:t>
            </a:r>
            <a:endParaRPr lang="en-US" dirty="0">
              <a:latin typeface="Times New Roman"/>
              <a:ea typeface="Times New Roman"/>
              <a:cs typeface="Simplified Arabic"/>
            </a:endParaRPr>
          </a:p>
          <a:p>
            <a:pPr lvl="0" algn="just">
              <a:spcBef>
                <a:spcPts val="600"/>
              </a:spcBef>
              <a:buFont typeface="Wingdings"/>
              <a:buChar char=""/>
            </a:pPr>
            <a:r>
              <a:rPr lang="ar-IQ" dirty="0">
                <a:latin typeface="Times New Roman"/>
                <a:ea typeface="Times New Roman"/>
                <a:cs typeface="Simplified Arabic"/>
              </a:rPr>
              <a:t>انتخاب خطوط خلوية كفوءة منتجة لمركبات </a:t>
            </a:r>
            <a:r>
              <a:rPr lang="en-US" dirty="0">
                <a:latin typeface="Times New Roman"/>
                <a:ea typeface="Times New Roman"/>
                <a:cs typeface="Simplified Arabic"/>
              </a:rPr>
              <a:t>Withanolides</a:t>
            </a:r>
            <a:r>
              <a:rPr lang="ar-IQ" dirty="0">
                <a:latin typeface="Times New Roman"/>
                <a:ea typeface="Times New Roman"/>
                <a:cs typeface="Simplified Arabic"/>
              </a:rPr>
              <a:t> وتطويعها لمنظومات المخمرات والمفاعلات الحيوية للبدء بإنتاجها تجارياً. </a:t>
            </a:r>
            <a:endParaRPr lang="en-US" dirty="0">
              <a:latin typeface="Times New Roman"/>
              <a:ea typeface="Times New Roman"/>
              <a:cs typeface="Simplified Arabic"/>
            </a:endParaRPr>
          </a:p>
          <a:p>
            <a:endParaRPr lang="ar-IQ" dirty="0"/>
          </a:p>
        </p:txBody>
      </p:sp>
    </p:spTree>
    <p:extLst>
      <p:ext uri="{BB962C8B-B14F-4D97-AF65-F5344CB8AC3E}">
        <p14:creationId xmlns:p14="http://schemas.microsoft.com/office/powerpoint/2010/main" val="42070993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2"/>
          <p:cNvSpPr>
            <a:spLocks noChangeArrowheads="1"/>
          </p:cNvSpPr>
          <p:nvPr/>
        </p:nvSpPr>
        <p:spPr bwMode="auto">
          <a:xfrm>
            <a:off x="0" y="4437112"/>
            <a:ext cx="9144000" cy="1862048"/>
          </a:xfrm>
          <a:prstGeom prst="rect">
            <a:avLst/>
          </a:prstGeom>
          <a:noFill/>
          <a:ln>
            <a:noFill/>
          </a:ln>
        </p:spPr>
        <p:txBody>
          <a:bodyPr wrap="square">
            <a:spAutoFit/>
          </a:bodyPr>
          <a:lstStyle/>
          <a:p>
            <a:pPr algn="ctr"/>
            <a:r>
              <a:rPr lang="ar-SA" sz="11500" b="1" dirty="0" smtClean="0">
                <a:solidFill>
                  <a:srgbClr val="FFFF00"/>
                </a:solidFill>
                <a:latin typeface="Arial" pitchFamily="34" charset="0"/>
                <a:ea typeface="Times New Roman" pitchFamily="18" charset="0"/>
                <a:cs typeface="Andalus" pitchFamily="2" charset="-78"/>
              </a:rPr>
              <a:t>شك</a:t>
            </a:r>
            <a:r>
              <a:rPr lang="ar-IQ" sz="11500" b="1" dirty="0" smtClean="0">
                <a:solidFill>
                  <a:srgbClr val="FFFF00"/>
                </a:solidFill>
                <a:latin typeface="Arial" pitchFamily="34" charset="0"/>
                <a:ea typeface="Times New Roman" pitchFamily="18" charset="0"/>
                <a:cs typeface="Andalus" pitchFamily="2" charset="-78"/>
              </a:rPr>
              <a:t>راً</a:t>
            </a:r>
            <a:r>
              <a:rPr lang="ar-SA" sz="11500" b="1" dirty="0" smtClean="0">
                <a:solidFill>
                  <a:srgbClr val="FFFF00"/>
                </a:solidFill>
                <a:latin typeface="Arial" pitchFamily="34" charset="0"/>
                <a:ea typeface="Times New Roman" pitchFamily="18" charset="0"/>
                <a:cs typeface="Andalus" pitchFamily="2" charset="-78"/>
              </a:rPr>
              <a:t> </a:t>
            </a:r>
            <a:r>
              <a:rPr lang="ar-SA" sz="11500" b="1" dirty="0">
                <a:solidFill>
                  <a:srgbClr val="FFFF00"/>
                </a:solidFill>
                <a:latin typeface="Arial" pitchFamily="34" charset="0"/>
                <a:ea typeface="Times New Roman" pitchFamily="18" charset="0"/>
                <a:cs typeface="Andalus" pitchFamily="2" charset="-78"/>
              </a:rPr>
              <a:t>لإصغائكم </a:t>
            </a:r>
            <a:endParaRPr lang="ar-SA" sz="1600" b="1" dirty="0">
              <a:solidFill>
                <a:srgbClr val="FFFF00"/>
              </a:solidFill>
              <a:latin typeface="Arial" pitchFamily="34" charset="0"/>
              <a:ea typeface="Times New Roman" pitchFamily="18" charset="0"/>
              <a:cs typeface="Andalus" pitchFamily="2" charset="-78"/>
            </a:endParaRPr>
          </a:p>
        </p:txBody>
      </p:sp>
    </p:spTree>
    <p:extLst>
      <p:ext uri="{BB962C8B-B14F-4D97-AF65-F5344CB8AC3E}">
        <p14:creationId xmlns:p14="http://schemas.microsoft.com/office/powerpoint/2010/main" val="23096289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63792"/>
            <a:ext cx="9144000" cy="6870599"/>
          </a:xfrm>
          <a:prstGeom prst="rect">
            <a:avLst/>
          </a:prstGeom>
        </p:spPr>
        <p:txBody>
          <a:bodyPr wrap="square">
            <a:spAutoFit/>
          </a:bodyPr>
          <a:lstStyle/>
          <a:p>
            <a:pPr algn="ctr">
              <a:lnSpc>
                <a:spcPct val="115000"/>
              </a:lnSpc>
              <a:spcAft>
                <a:spcPts val="1000"/>
              </a:spcAft>
            </a:pPr>
            <a:r>
              <a:rPr lang="ar-SA" sz="4000" b="1" dirty="0"/>
              <a:t> </a:t>
            </a:r>
            <a:r>
              <a:rPr lang="en-US" sz="4000" dirty="0"/>
              <a:t/>
            </a:r>
            <a:br>
              <a:rPr lang="en-US" sz="4000" dirty="0"/>
            </a:br>
            <a:r>
              <a:rPr lang="ar-IQ" sz="4000" b="1" dirty="0"/>
              <a:t>دراسة تأثير زراعة كثافات متعددة من المعلقات الخلوية المشتقة من كالس السيقان تحت الفلقية لنبات</a:t>
            </a:r>
            <a:r>
              <a:rPr lang="en-US" sz="4000" b="1" i="1" dirty="0"/>
              <a:t>Withania somnifera </a:t>
            </a:r>
            <a:r>
              <a:rPr lang="en-US" sz="4000" b="1" dirty="0"/>
              <a:t>L.</a:t>
            </a:r>
            <a:r>
              <a:rPr lang="ar-IQ" sz="4000" b="1" dirty="0"/>
              <a:t> بطريقة النشر </a:t>
            </a:r>
            <a:endParaRPr lang="ar-IQ" sz="4000" b="1" dirty="0" smtClean="0"/>
          </a:p>
          <a:p>
            <a:pPr algn="ctr">
              <a:lnSpc>
                <a:spcPct val="115000"/>
              </a:lnSpc>
              <a:spcAft>
                <a:spcPts val="1000"/>
              </a:spcAft>
            </a:pPr>
            <a:endParaRPr lang="ar-IQ" sz="4000" b="1" dirty="0">
              <a:effectLst>
                <a:outerShdw blurRad="38100" dist="38100" dir="2700000" algn="tl">
                  <a:srgbClr val="000000">
                    <a:alpha val="43137"/>
                  </a:srgbClr>
                </a:outerShdw>
              </a:effectLst>
              <a:latin typeface="Times New Roman"/>
              <a:ea typeface="+mj-ea"/>
              <a:cs typeface="Times New Roman"/>
            </a:endParaRPr>
          </a:p>
          <a:p>
            <a:pPr marR="45720" algn="ctr">
              <a:lnSpc>
                <a:spcPts val="3500"/>
              </a:lnSpc>
              <a:spcBef>
                <a:spcPct val="20000"/>
              </a:spcBef>
              <a:buClr>
                <a:srgbClr val="0BD0D9"/>
              </a:buClr>
              <a:buSzPct val="95000"/>
              <a:defRPr/>
            </a:pPr>
            <a:r>
              <a:rPr lang="en-US" sz="3600" b="1" dirty="0">
                <a:latin typeface="Times New Roman"/>
                <a:ea typeface="Calibri"/>
                <a:cs typeface="Arial"/>
              </a:rPr>
              <a:t>Study the effect of culture different densities of cell suspension   derived from callus hypocotyle  </a:t>
            </a:r>
            <a:r>
              <a:rPr lang="en-US" sz="3600" b="1" i="1" dirty="0">
                <a:latin typeface="Times New Roman"/>
                <a:ea typeface="Calibri"/>
                <a:cs typeface="Arial"/>
              </a:rPr>
              <a:t>Withania somnifera </a:t>
            </a:r>
            <a:r>
              <a:rPr lang="en-US" sz="3600" b="1" dirty="0">
                <a:latin typeface="Times New Roman"/>
                <a:ea typeface="Calibri"/>
                <a:cs typeface="Arial"/>
              </a:rPr>
              <a:t>L.  in cell plating method</a:t>
            </a:r>
            <a:endParaRPr lang="en-US" sz="3600" dirty="0">
              <a:ea typeface="Times New Roman"/>
              <a:cs typeface="Arial"/>
            </a:endParaRPr>
          </a:p>
          <a:p>
            <a:pPr marR="45720" lvl="0" algn="ctr">
              <a:lnSpc>
                <a:spcPts val="3500"/>
              </a:lnSpc>
              <a:spcBef>
                <a:spcPct val="20000"/>
              </a:spcBef>
              <a:buClr>
                <a:srgbClr val="0BD0D9"/>
              </a:buClr>
              <a:buSzPct val="95000"/>
              <a:defRPr/>
            </a:pPr>
            <a:endParaRPr lang="ar-IQ" sz="2600" dirty="0" smtClean="0">
              <a:latin typeface="Constantia"/>
            </a:endParaRPr>
          </a:p>
          <a:p>
            <a:pPr marR="45720" lvl="0">
              <a:lnSpc>
                <a:spcPts val="3500"/>
              </a:lnSpc>
              <a:spcBef>
                <a:spcPct val="20000"/>
              </a:spcBef>
              <a:buClr>
                <a:srgbClr val="0BD0D9"/>
              </a:buClr>
              <a:buSzPct val="95000"/>
              <a:defRPr/>
            </a:pPr>
            <a:endParaRPr lang="en-US" sz="3200" dirty="0">
              <a:solidFill>
                <a:prstClr val="black"/>
              </a:solidFill>
              <a:latin typeface="Times New Roman"/>
              <a:ea typeface="Times New Roman"/>
            </a:endParaRPr>
          </a:p>
        </p:txBody>
      </p:sp>
    </p:spTree>
    <p:extLst>
      <p:ext uri="{BB962C8B-B14F-4D97-AF65-F5344CB8AC3E}">
        <p14:creationId xmlns:p14="http://schemas.microsoft.com/office/powerpoint/2010/main" val="86613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7384"/>
            <a:ext cx="9144000" cy="749948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IQ" sz="4000" b="0" i="0" u="none" strike="noStrike" kern="0" cap="none" spc="40" normalizeH="0" baseline="0" noProof="0" dirty="0" smtClean="0">
                <a:ln>
                  <a:noFill/>
                </a:ln>
                <a:effectLst/>
                <a:uLnTx/>
                <a:uFillTx/>
                <a:latin typeface="Times New Roman"/>
                <a:ea typeface="Times New Roman"/>
                <a:cs typeface="Simplified Arabic"/>
              </a:rPr>
              <a:t> </a:t>
            </a:r>
            <a:r>
              <a:rPr kumimoji="0" lang="en-US" sz="4000" b="0" i="0" u="none" strike="noStrike" kern="0" cap="none" spc="40" normalizeH="0" baseline="0" noProof="0" dirty="0" smtClean="0">
                <a:ln>
                  <a:noFill/>
                </a:ln>
                <a:effectLst/>
                <a:uLnTx/>
                <a:uFillTx/>
                <a:latin typeface="Bauhaus 93" pitchFamily="82" charset="0"/>
                <a:ea typeface="Times New Roman"/>
                <a:cs typeface="Simplified Arabic"/>
              </a:rPr>
              <a:t>Introduction</a:t>
            </a:r>
            <a:endParaRPr kumimoji="0" lang="ar-IQ" sz="4000" b="0" i="0" u="none" strike="noStrike" kern="0" cap="none" spc="40" normalizeH="0" baseline="0" noProof="0" dirty="0">
              <a:ln>
                <a:noFill/>
              </a:ln>
              <a:effectLst/>
              <a:uLnTx/>
              <a:uFillTx/>
              <a:latin typeface="Bauhaus 93" pitchFamily="82" charset="0"/>
              <a:ea typeface="Times New Roman"/>
              <a:cs typeface="Simplified Arabic"/>
            </a:endParaRPr>
          </a:p>
          <a:p>
            <a:pPr marL="800100" lvl="0" indent="-457200" algn="just">
              <a:spcBef>
                <a:spcPct val="20000"/>
              </a:spcBef>
              <a:spcAft>
                <a:spcPts val="1000"/>
              </a:spcAft>
              <a:buFont typeface="Wingdings" pitchFamily="2" charset="2"/>
              <a:buChar char="ü"/>
            </a:pPr>
            <a:r>
              <a:rPr lang="ar-IQ" sz="2400" dirty="0">
                <a:ea typeface="Times New Roman"/>
                <a:cs typeface="Simplified Arabic"/>
              </a:rPr>
              <a:t>تتألف العائلة الباذنجانية </a:t>
            </a:r>
            <a:r>
              <a:rPr lang="en-US" sz="2400" dirty="0">
                <a:latin typeface="Times New Roman"/>
                <a:ea typeface="Times New Roman"/>
              </a:rPr>
              <a:t>Solanoaceae</a:t>
            </a:r>
            <a:r>
              <a:rPr lang="ar-IQ" sz="2400" dirty="0">
                <a:ea typeface="Times New Roman"/>
                <a:cs typeface="Simplified Arabic"/>
              </a:rPr>
              <a:t> من </a:t>
            </a:r>
            <a:r>
              <a:rPr lang="en-US" sz="2400" dirty="0">
                <a:latin typeface="Times New Roman"/>
                <a:ea typeface="Times New Roman"/>
              </a:rPr>
              <a:t>84</a:t>
            </a:r>
            <a:r>
              <a:rPr lang="ar-IQ" sz="2400" dirty="0">
                <a:ea typeface="Times New Roman"/>
                <a:cs typeface="Simplified Arabic"/>
              </a:rPr>
              <a:t> جنسا والتي تشمل حوالي </a:t>
            </a:r>
            <a:r>
              <a:rPr lang="en-US" sz="2400" dirty="0">
                <a:latin typeface="Times New Roman"/>
                <a:ea typeface="Times New Roman"/>
              </a:rPr>
              <a:t>3000</a:t>
            </a:r>
            <a:r>
              <a:rPr lang="ar-IQ" sz="2400" dirty="0">
                <a:ea typeface="Times New Roman"/>
                <a:cs typeface="Simplified Arabic"/>
              </a:rPr>
              <a:t> نوعا</a:t>
            </a:r>
            <a:r>
              <a:rPr lang="ar-IQ" sz="2400" dirty="0" smtClean="0">
                <a:ea typeface="Times New Roman"/>
                <a:cs typeface="Simplified Arabic"/>
              </a:rPr>
              <a:t>, </a:t>
            </a:r>
            <a:r>
              <a:rPr lang="ar-IQ" sz="2400" dirty="0">
                <a:ea typeface="Times New Roman"/>
                <a:cs typeface="Simplified Arabic"/>
              </a:rPr>
              <a:t>ومنها نبات الوذانيا </a:t>
            </a:r>
            <a:r>
              <a:rPr lang="en-US" sz="2400" i="1" dirty="0">
                <a:latin typeface="Times New Roman"/>
                <a:ea typeface="Times New Roman"/>
              </a:rPr>
              <a:t>Withania somnifera</a:t>
            </a:r>
            <a:r>
              <a:rPr lang="en-US" sz="2400" dirty="0">
                <a:latin typeface="Simplified Arabic"/>
                <a:ea typeface="Times New Roman"/>
              </a:rPr>
              <a:t> </a:t>
            </a:r>
            <a:r>
              <a:rPr lang="ar-IQ" sz="2400" dirty="0">
                <a:latin typeface="Simplified Arabic"/>
                <a:ea typeface="Times New Roman"/>
              </a:rPr>
              <a:t>والذي يعرف بأسم اشواجندا</a:t>
            </a:r>
            <a:r>
              <a:rPr lang="ar-IQ" sz="2400" dirty="0">
                <a:latin typeface="Times New Roman"/>
                <a:ea typeface="Times New Roman"/>
              </a:rPr>
              <a:t>,</a:t>
            </a:r>
            <a:r>
              <a:rPr lang="ar-IQ" sz="2400" dirty="0">
                <a:ea typeface="Times New Roman"/>
                <a:cs typeface="Simplified Arabic"/>
              </a:rPr>
              <a:t> الذي يعد من النباتات الطبية المهمة التي استخدمت في الطب الهندي </a:t>
            </a:r>
            <a:r>
              <a:rPr lang="ar-IQ" sz="2400" dirty="0" smtClean="0">
                <a:ea typeface="Times New Roman"/>
                <a:cs typeface="Simplified Arabic"/>
              </a:rPr>
              <a:t>القديم, </a:t>
            </a:r>
            <a:r>
              <a:rPr lang="ar-IQ" sz="2400" dirty="0">
                <a:ea typeface="Times New Roman"/>
                <a:cs typeface="Simplified Arabic"/>
              </a:rPr>
              <a:t>وللنبات عدة تسميات منها </a:t>
            </a:r>
            <a:r>
              <a:rPr lang="en-US" sz="2400" dirty="0">
                <a:latin typeface="Times New Roman"/>
                <a:ea typeface="Times New Roman"/>
              </a:rPr>
              <a:t>Winter chirry</a:t>
            </a:r>
            <a:r>
              <a:rPr lang="ar-IQ" sz="2400" dirty="0">
                <a:ea typeface="Times New Roman"/>
                <a:cs typeface="Simplified Arabic"/>
              </a:rPr>
              <a:t> وأطلق عليها أسم الجينسنغ الهندي, نتيجة تشابه الخصائص العلاجية ما بين جذور الجينسنغ وجذور الاشواجندا. يختلف وصفه ما بين نبات عشبي إلى شجيرات اعتمادا على الظروف البيئية ومناطق الزراعة. </a:t>
            </a:r>
            <a:endParaRPr lang="ar-IQ" sz="2400" dirty="0" smtClean="0">
              <a:ea typeface="Times New Roman"/>
              <a:cs typeface="Simplified Arabic"/>
            </a:endParaRPr>
          </a:p>
          <a:p>
            <a:pPr marL="342900" lvl="0" algn="just">
              <a:spcBef>
                <a:spcPct val="20000"/>
              </a:spcBef>
              <a:spcAft>
                <a:spcPts val="1000"/>
              </a:spcAft>
            </a:pPr>
            <a:endParaRPr lang="ar-IQ" sz="2400" dirty="0" smtClean="0">
              <a:ea typeface="Times New Roman"/>
              <a:cs typeface="Simplified Arabic"/>
            </a:endParaRPr>
          </a:p>
          <a:p>
            <a:pPr marL="800100" lvl="0" indent="-457200" algn="just">
              <a:spcBef>
                <a:spcPct val="20000"/>
              </a:spcBef>
              <a:spcAft>
                <a:spcPts val="1000"/>
              </a:spcAft>
              <a:buFont typeface="Wingdings" pitchFamily="2" charset="2"/>
              <a:buChar char="ü"/>
            </a:pPr>
            <a:r>
              <a:rPr lang="ar-IQ" sz="2400" b="1" dirty="0"/>
              <a:t> </a:t>
            </a:r>
            <a:r>
              <a:rPr lang="ar-IQ" sz="2400" dirty="0">
                <a:ea typeface="Calibri"/>
                <a:cs typeface="Simplified Arabic"/>
              </a:rPr>
              <a:t>تمثل المعلقات الخلوية نظاماً للمزارع الخلوية التي توجد في حالة عشوائية تماما عند زراعتها في الوسط الغذائي السائل المتحرك, تتكون من مجموعة خلايا تشتق من الكالس الهش أو من النسيج المتوسط للاوراق, وتمتلك هذه الخلايا القدرة على النمو والقيام بالفعاليات الايضية المختلفة, ويفضل الكالس الهش غير المتماسك والسريع النمو في أنشاء مزارع المعلقات الخلوية لانً خلاياه يسهل تفككها إلى خلايا احادية بواسطة التحريك في الوسط الغذائي السائل, ويعتمد نجاح هذه التقانة على كثافة الخلايا المزروعة ونوع الوسط الزراعي المستخدم . </a:t>
            </a:r>
            <a:endParaRPr lang="en-US" sz="2400" dirty="0" smtClean="0">
              <a:latin typeface="Times New Roman"/>
              <a:ea typeface="Calibri"/>
              <a:cs typeface="Simplified Arabic"/>
            </a:endParaRPr>
          </a:p>
          <a:p>
            <a:pPr marL="800100" lvl="0" indent="-457200" algn="just">
              <a:spcBef>
                <a:spcPct val="20000"/>
              </a:spcBef>
              <a:spcAft>
                <a:spcPts val="1000"/>
              </a:spcAft>
              <a:buFont typeface="Wingdings" pitchFamily="2" charset="2"/>
              <a:buChar char="v"/>
            </a:pPr>
            <a:endParaRPr lang="en-US" sz="2800" dirty="0">
              <a:latin typeface="Times New Roman"/>
              <a:ea typeface="Times New Roman"/>
              <a:cs typeface="Simplified Arabic"/>
            </a:endParaRPr>
          </a:p>
          <a:p>
            <a:pPr marL="457200" lvl="0" indent="-457200" algn="just">
              <a:buFont typeface="Wingdings" pitchFamily="2" charset="2"/>
              <a:buChar char="ü"/>
              <a:defRPr/>
            </a:pPr>
            <a:endParaRPr lang="ar-IQ" sz="2400" dirty="0">
              <a:ea typeface="Times New Roman"/>
              <a:cs typeface="Arabic Transparent"/>
            </a:endParaRPr>
          </a:p>
        </p:txBody>
      </p:sp>
    </p:spTree>
    <p:extLst>
      <p:ext uri="{BB962C8B-B14F-4D97-AF65-F5344CB8AC3E}">
        <p14:creationId xmlns:p14="http://schemas.microsoft.com/office/powerpoint/2010/main" val="2334440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8"/>
          <p:cNvSpPr>
            <a:spLocks noChangeArrowheads="1"/>
          </p:cNvSpPr>
          <p:nvPr/>
        </p:nvSpPr>
        <p:spPr bwMode="auto">
          <a:xfrm>
            <a:off x="6012160" y="116632"/>
            <a:ext cx="2880320" cy="1656184"/>
          </a:xfrm>
          <a:prstGeom prst="cloudCallout">
            <a:avLst>
              <a:gd name="adj1" fmla="val 22029"/>
              <a:gd name="adj2" fmla="val 90724"/>
            </a:avLst>
          </a:prstGeom>
          <a:solidFill>
            <a:srgbClr val="FFC000"/>
          </a:solidFill>
          <a:ln w="12700">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endParaRPr>
          </a:p>
        </p:txBody>
      </p:sp>
      <p:sp>
        <p:nvSpPr>
          <p:cNvPr id="8" name="مستطيل 7"/>
          <p:cNvSpPr/>
          <p:nvPr/>
        </p:nvSpPr>
        <p:spPr>
          <a:xfrm>
            <a:off x="6301923" y="548680"/>
            <a:ext cx="2063385" cy="584775"/>
          </a:xfrm>
          <a:prstGeom prst="rect">
            <a:avLst/>
          </a:prstGeom>
        </p:spPr>
        <p:txBody>
          <a:bodyPr wrap="none">
            <a:spAutoFit/>
          </a:bodyPr>
          <a:lstStyle/>
          <a:p>
            <a:r>
              <a:rPr lang="ar-IQ" sz="3200" b="1" dirty="0" smtClean="0">
                <a:solidFill>
                  <a:schemeClr val="bg1"/>
                </a:solidFill>
                <a:ea typeface="Calibri"/>
              </a:rPr>
              <a:t>تهدف </a:t>
            </a:r>
            <a:r>
              <a:rPr lang="ar-IQ" sz="3200" b="1" dirty="0">
                <a:solidFill>
                  <a:schemeClr val="bg1"/>
                </a:solidFill>
                <a:ea typeface="Calibri"/>
              </a:rPr>
              <a:t>الدراسة</a:t>
            </a:r>
            <a:endParaRPr lang="ar-IQ" sz="3200" dirty="0">
              <a:solidFill>
                <a:schemeClr val="bg1"/>
              </a:solidFill>
            </a:endParaRPr>
          </a:p>
        </p:txBody>
      </p:sp>
      <p:sp>
        <p:nvSpPr>
          <p:cNvPr id="3" name="مستطيل 2"/>
          <p:cNvSpPr/>
          <p:nvPr/>
        </p:nvSpPr>
        <p:spPr>
          <a:xfrm>
            <a:off x="251520" y="2616312"/>
            <a:ext cx="8496944" cy="4613571"/>
          </a:xfrm>
          <a:prstGeom prst="rect">
            <a:avLst/>
          </a:prstGeom>
        </p:spPr>
        <p:txBody>
          <a:bodyPr wrap="square">
            <a:spAutoFit/>
          </a:bodyPr>
          <a:lstStyle/>
          <a:p>
            <a:pPr marL="342900" indent="-342900" algn="just">
              <a:lnSpc>
                <a:spcPct val="115000"/>
              </a:lnSpc>
              <a:spcBef>
                <a:spcPct val="20000"/>
              </a:spcBef>
              <a:spcAft>
                <a:spcPts val="1000"/>
              </a:spcAft>
              <a:buFont typeface="Wingdings" pitchFamily="2" charset="2"/>
              <a:buChar char="ü"/>
              <a:defRPr/>
            </a:pPr>
            <a:r>
              <a:rPr lang="ar-IQ" sz="2800" b="1" dirty="0">
                <a:effectLst>
                  <a:outerShdw blurRad="38100" dist="38100" dir="2700000" algn="tl">
                    <a:srgbClr val="000000">
                      <a:alpha val="43137"/>
                    </a:srgbClr>
                  </a:outerShdw>
                </a:effectLst>
              </a:rPr>
              <a:t> </a:t>
            </a:r>
            <a:r>
              <a:rPr lang="ar-IQ" sz="2800" b="1" dirty="0">
                <a:ea typeface="Calibri"/>
                <a:cs typeface="Simplified Arabic"/>
              </a:rPr>
              <a:t>دراسة دور الاوكسينات </a:t>
            </a:r>
            <a:r>
              <a:rPr lang="en-US" sz="2800" b="1" dirty="0">
                <a:latin typeface="Times New Roman"/>
                <a:ea typeface="Calibri"/>
                <a:cs typeface="Arial"/>
              </a:rPr>
              <a:t>NAA</a:t>
            </a:r>
            <a:r>
              <a:rPr lang="en-US" sz="2800" b="1" dirty="0">
                <a:latin typeface="Simplified Arabic"/>
                <a:ea typeface="Calibri"/>
                <a:cs typeface="Arial"/>
              </a:rPr>
              <a:t> </a:t>
            </a:r>
            <a:r>
              <a:rPr lang="ar-IQ" sz="2800" b="1" dirty="0" smtClean="0">
                <a:latin typeface="Simplified Arabic"/>
                <a:ea typeface="Calibri"/>
                <a:cs typeface="Arial"/>
              </a:rPr>
              <a:t> </a:t>
            </a:r>
            <a:r>
              <a:rPr lang="ar-IQ" sz="2800" b="1" dirty="0" smtClean="0">
                <a:ea typeface="Calibri"/>
                <a:cs typeface="Times New Roman"/>
              </a:rPr>
              <a:t>و </a:t>
            </a:r>
            <a:r>
              <a:rPr lang="en-US" sz="2800" b="1" dirty="0" smtClean="0">
                <a:latin typeface="Times New Roman"/>
                <a:ea typeface="Calibri"/>
                <a:cs typeface="Arial"/>
              </a:rPr>
              <a:t>2,4-D</a:t>
            </a:r>
            <a:r>
              <a:rPr lang="ar-IQ" sz="2800" b="1" dirty="0" smtClean="0">
                <a:ea typeface="Calibri"/>
                <a:cs typeface="Simplified Arabic"/>
              </a:rPr>
              <a:t> </a:t>
            </a:r>
            <a:r>
              <a:rPr lang="ar-IQ" sz="2800" b="1" dirty="0">
                <a:ea typeface="Calibri"/>
                <a:cs typeface="Simplified Arabic"/>
              </a:rPr>
              <a:t>في عملية استحثاث الكالس من السيقان تحت الفلقية.</a:t>
            </a:r>
            <a:endParaRPr lang="en-US" sz="2800" b="1" dirty="0">
              <a:ea typeface="Calibri"/>
              <a:cs typeface="Arial"/>
            </a:endParaRPr>
          </a:p>
          <a:p>
            <a:pPr marL="342900" indent="-342900" algn="just">
              <a:lnSpc>
                <a:spcPct val="115000"/>
              </a:lnSpc>
              <a:spcBef>
                <a:spcPct val="20000"/>
              </a:spcBef>
              <a:spcAft>
                <a:spcPts val="1000"/>
              </a:spcAft>
              <a:buFont typeface="Wingdings" pitchFamily="2" charset="2"/>
              <a:buChar char="ü"/>
              <a:defRPr/>
            </a:pPr>
            <a:r>
              <a:rPr lang="ar-IQ" sz="2800" b="1" dirty="0" smtClean="0">
                <a:ea typeface="Calibri"/>
                <a:cs typeface="Simplified Arabic"/>
              </a:rPr>
              <a:t>أنشاء مزارع المعلقات الخلوية المشتقة من الكالس وزراعتها بطريقتي النشر والطمر والحصول على الكالس المشتق من المعلقات الخلوية .</a:t>
            </a:r>
            <a:endParaRPr lang="en-US" sz="2800" b="1" dirty="0">
              <a:effectLst>
                <a:outerShdw blurRad="38100" dist="38100" dir="2700000" algn="tl">
                  <a:srgbClr val="000000">
                    <a:alpha val="43137"/>
                  </a:srgbClr>
                </a:outerShdw>
              </a:effectLst>
            </a:endParaRPr>
          </a:p>
          <a:p>
            <a:pPr lvl="0" algn="just">
              <a:lnSpc>
                <a:spcPct val="115000"/>
              </a:lnSpc>
              <a:spcAft>
                <a:spcPts val="1000"/>
              </a:spcAft>
              <a:buFont typeface="Wingdings" pitchFamily="2" charset="2"/>
              <a:buChar char="ü"/>
            </a:pPr>
            <a:r>
              <a:rPr lang="ar-IQ" sz="2800" b="1" dirty="0">
                <a:ea typeface="Calibri"/>
                <a:cs typeface="Simplified Arabic"/>
              </a:rPr>
              <a:t> الكشف والتقدير لمركبات </a:t>
            </a:r>
            <a:r>
              <a:rPr lang="en-US" sz="2800" b="1" dirty="0">
                <a:latin typeface="Times New Roman"/>
                <a:ea typeface="Calibri"/>
                <a:cs typeface="Arial"/>
              </a:rPr>
              <a:t>Withanolides</a:t>
            </a:r>
            <a:r>
              <a:rPr lang="ar-IQ" sz="2800" b="1" dirty="0">
                <a:ea typeface="Calibri"/>
                <a:cs typeface="Simplified Arabic"/>
              </a:rPr>
              <a:t> في مزارع الكالس والوسط </a:t>
            </a:r>
            <a:r>
              <a:rPr lang="ar-IQ" sz="2800" b="1" dirty="0" smtClean="0">
                <a:ea typeface="Calibri"/>
                <a:cs typeface="Simplified Arabic"/>
              </a:rPr>
              <a:t>الغذائي </a:t>
            </a:r>
            <a:r>
              <a:rPr lang="ar-IQ" sz="2800" b="1" dirty="0">
                <a:ea typeface="Calibri"/>
                <a:cs typeface="Simplified Arabic"/>
              </a:rPr>
              <a:t>السائل للمعلقات الخلوية.</a:t>
            </a:r>
            <a:endParaRPr lang="en-US" sz="2000" b="1" dirty="0">
              <a:ea typeface="Calibri"/>
              <a:cs typeface="Arial"/>
            </a:endParaRPr>
          </a:p>
          <a:p>
            <a:pPr marL="342900" indent="-342900" algn="just">
              <a:lnSpc>
                <a:spcPct val="115000"/>
              </a:lnSpc>
              <a:spcBef>
                <a:spcPct val="20000"/>
              </a:spcBef>
              <a:spcAft>
                <a:spcPts val="1000"/>
              </a:spcAft>
              <a:buFont typeface="Wingdings" pitchFamily="2" charset="2"/>
              <a:buChar char="ü"/>
              <a:defRPr/>
            </a:pPr>
            <a:endParaRPr lang="en-US" sz="2800" b="1" dirty="0">
              <a:ea typeface="Calibri"/>
              <a:cs typeface="Arial"/>
            </a:endParaRPr>
          </a:p>
        </p:txBody>
      </p:sp>
    </p:spTree>
    <p:extLst>
      <p:ext uri="{BB962C8B-B14F-4D97-AF65-F5344CB8AC3E}">
        <p14:creationId xmlns:p14="http://schemas.microsoft.com/office/powerpoint/2010/main" val="58133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256"/>
            <a:ext cx="8229600" cy="1143000"/>
          </a:xfrm>
        </p:spPr>
        <p:txBody>
          <a:bodyPr>
            <a:normAutofit/>
          </a:bodyPr>
          <a:lstStyle/>
          <a:p>
            <a:r>
              <a:rPr lang="en-US" sz="3200" dirty="0">
                <a:solidFill>
                  <a:prstClr val="white"/>
                </a:solidFill>
                <a:latin typeface="Bauhaus 93" pitchFamily="82" charset="0"/>
              </a:rPr>
              <a:t>Materials and methods</a:t>
            </a:r>
            <a:endParaRPr lang="ar-IQ" sz="3200" dirty="0">
              <a:latin typeface="Bauhaus 93" pitchFamily="82" charset="0"/>
            </a:endParaRPr>
          </a:p>
        </p:txBody>
      </p:sp>
      <p:sp>
        <p:nvSpPr>
          <p:cNvPr id="4" name="عنصر نائب للمحتوى 2"/>
          <p:cNvSpPr>
            <a:spLocks noGrp="1"/>
          </p:cNvSpPr>
          <p:nvPr>
            <p:ph idx="1"/>
          </p:nvPr>
        </p:nvSpPr>
        <p:spPr>
          <a:xfrm>
            <a:off x="0" y="908720"/>
            <a:ext cx="9144000" cy="5805264"/>
          </a:xfrm>
          <a:prstGeom prst="rect">
            <a:avLst/>
          </a:prstGeom>
        </p:spPr>
        <p:txBody>
          <a:bodyPr>
            <a:noAutofit/>
          </a:bodyPr>
          <a:lstStyle/>
          <a:p>
            <a:pPr lvl="0" algn="just">
              <a:lnSpc>
                <a:spcPts val="1900"/>
              </a:lnSpc>
              <a:spcAft>
                <a:spcPts val="1000"/>
              </a:spcAft>
              <a:buFont typeface="Wingdings" pitchFamily="2" charset="2"/>
              <a:buChar char="v"/>
            </a:pPr>
            <a:r>
              <a:rPr lang="ar-IQ" sz="2400" b="1" dirty="0" smtClean="0">
                <a:latin typeface="Times New Roman"/>
                <a:ea typeface="Times New Roman"/>
                <a:cs typeface="Simplified Arabic"/>
              </a:rPr>
              <a:t>تحضير الاوساط الزراعية:</a:t>
            </a:r>
          </a:p>
          <a:p>
            <a:pPr marL="0" lvl="0" indent="0" algn="just">
              <a:spcAft>
                <a:spcPts val="1000"/>
              </a:spcAft>
              <a:buNone/>
            </a:pPr>
            <a:r>
              <a:rPr lang="ar-IQ" sz="2400" dirty="0" smtClean="0">
                <a:latin typeface="Times New Roman"/>
                <a:ea typeface="Times New Roman"/>
                <a:cs typeface="Simplified Arabic"/>
              </a:rPr>
              <a:t>استعمل الوسط الغذائي </a:t>
            </a:r>
            <a:r>
              <a:rPr lang="en-US" sz="2400" dirty="0" smtClean="0">
                <a:latin typeface="Times New Roman"/>
                <a:ea typeface="Times New Roman"/>
                <a:cs typeface="Simplified Arabic"/>
              </a:rPr>
              <a:t>MS</a:t>
            </a:r>
            <a:r>
              <a:rPr lang="ar-IQ" sz="2400" dirty="0" smtClean="0">
                <a:latin typeface="Times New Roman"/>
                <a:ea typeface="Times New Roman"/>
                <a:cs typeface="Simplified Arabic"/>
              </a:rPr>
              <a:t> الموصوف  من قبل العالم موراشيج وسكوك (</a:t>
            </a:r>
            <a:r>
              <a:rPr lang="en-US" sz="2400" dirty="0" err="1" smtClean="0">
                <a:latin typeface="Times New Roman"/>
                <a:ea typeface="Times New Roman"/>
                <a:cs typeface="Simplified Arabic"/>
              </a:rPr>
              <a:t>Murashige</a:t>
            </a:r>
            <a:r>
              <a:rPr lang="en-US" sz="2400" dirty="0" smtClean="0">
                <a:latin typeface="Times New Roman"/>
                <a:ea typeface="Times New Roman"/>
                <a:cs typeface="Simplified Arabic"/>
              </a:rPr>
              <a:t> </a:t>
            </a:r>
            <a:r>
              <a:rPr lang="ar-IQ" sz="2400" dirty="0" smtClean="0">
                <a:latin typeface="Times New Roman"/>
                <a:ea typeface="Times New Roman"/>
                <a:cs typeface="Simplified Arabic"/>
              </a:rPr>
              <a:t> و</a:t>
            </a:r>
            <a:r>
              <a:rPr lang="en-US" sz="2400" dirty="0" err="1" smtClean="0">
                <a:latin typeface="Times New Roman"/>
                <a:ea typeface="Times New Roman"/>
                <a:cs typeface="Simplified Arabic"/>
              </a:rPr>
              <a:t>Skoog</a:t>
            </a:r>
            <a:r>
              <a:rPr lang="en-US" sz="2400" dirty="0" smtClean="0">
                <a:latin typeface="Times New Roman"/>
                <a:ea typeface="Times New Roman"/>
                <a:cs typeface="Simplified Arabic"/>
              </a:rPr>
              <a:t> </a:t>
            </a:r>
            <a:r>
              <a:rPr lang="ar-IQ" sz="2400" dirty="0" smtClean="0">
                <a:latin typeface="Times New Roman"/>
                <a:ea typeface="Times New Roman"/>
                <a:cs typeface="Simplified Arabic"/>
              </a:rPr>
              <a:t>, </a:t>
            </a:r>
            <a:r>
              <a:rPr lang="en-US" sz="2400" dirty="0" smtClean="0">
                <a:latin typeface="Times New Roman"/>
                <a:ea typeface="Times New Roman"/>
                <a:cs typeface="Simplified Arabic"/>
              </a:rPr>
              <a:t>1962</a:t>
            </a:r>
            <a:r>
              <a:rPr lang="ar-IQ" sz="2400" dirty="0" smtClean="0">
                <a:latin typeface="Times New Roman"/>
                <a:ea typeface="Times New Roman"/>
                <a:cs typeface="Simplified Arabic"/>
              </a:rPr>
              <a:t>) بحالته الصلبة والمجهز في المختبر في زراعة البذور وفي استحثاث الكالس وادامته وفي حالته السائلة في تجارب إنشاء المعلقات الخلوية المشتقة من كالس السيقان تحت الفلقية.</a:t>
            </a:r>
          </a:p>
          <a:p>
            <a:pPr lvl="0" algn="just">
              <a:spcAft>
                <a:spcPts val="1000"/>
              </a:spcAft>
              <a:buFont typeface="Wingdings" pitchFamily="2" charset="2"/>
              <a:buChar char="v"/>
            </a:pPr>
            <a:r>
              <a:rPr lang="ar-IQ" sz="2400" b="1" dirty="0" smtClean="0">
                <a:latin typeface="Times New Roman"/>
                <a:ea typeface="Times New Roman"/>
                <a:cs typeface="Simplified Arabic"/>
              </a:rPr>
              <a:t>انتاج بادرات نبات </a:t>
            </a:r>
            <a:r>
              <a:rPr lang="en-US" sz="2400" b="1" dirty="0">
                <a:latin typeface="Times New Roman"/>
                <a:ea typeface="Times New Roman"/>
                <a:cs typeface="Simplified Arabic"/>
              </a:rPr>
              <a:t> </a:t>
            </a:r>
            <a:r>
              <a:rPr lang="en-US" sz="2400" b="1" dirty="0" smtClean="0">
                <a:latin typeface="Times New Roman"/>
                <a:ea typeface="Times New Roman"/>
                <a:cs typeface="Simplified Arabic"/>
              </a:rPr>
              <a:t> </a:t>
            </a:r>
            <a:r>
              <a:rPr lang="en-US" sz="2400" b="1" i="1" dirty="0" smtClean="0">
                <a:latin typeface="Times New Roman"/>
                <a:ea typeface="Times New Roman"/>
                <a:cs typeface="Simplified Arabic"/>
              </a:rPr>
              <a:t>Withania somnifera</a:t>
            </a:r>
            <a:r>
              <a:rPr lang="ar-IQ" sz="2600" dirty="0" smtClean="0">
                <a:solidFill>
                  <a:prstClr val="white"/>
                </a:solidFill>
                <a:latin typeface="Times New Roman"/>
                <a:ea typeface="Calibri"/>
                <a:cs typeface="Simplified Arabic"/>
              </a:rPr>
              <a:t>المعقمة:</a:t>
            </a:r>
          </a:p>
          <a:p>
            <a:pPr marL="0" indent="0" algn="justLow">
              <a:buNone/>
            </a:pPr>
            <a:r>
              <a:rPr lang="ar-IQ" sz="2400" dirty="0" smtClean="0">
                <a:latin typeface="Times New Roman"/>
                <a:ea typeface="Times New Roman"/>
                <a:cs typeface="Simplified Arabic" pitchFamily="2" charset="-78"/>
              </a:rPr>
              <a:t>بذور نبات </a:t>
            </a:r>
            <a:r>
              <a:rPr lang="en-US" sz="2400" i="1" dirty="0" smtClean="0">
                <a:latin typeface="Times New Roman"/>
                <a:ea typeface="Times New Roman"/>
                <a:cs typeface="Simplified Arabic" pitchFamily="2" charset="-78"/>
              </a:rPr>
              <a:t>Withania somnifera</a:t>
            </a:r>
            <a:r>
              <a:rPr lang="ar-IQ" sz="2400" dirty="0" smtClean="0">
                <a:latin typeface="Times New Roman"/>
                <a:ea typeface="Times New Roman"/>
                <a:cs typeface="Simplified Arabic" pitchFamily="2" charset="-78"/>
              </a:rPr>
              <a:t>من الشركة العامة للبستنة والغابات التابعة لوزارة الزراعة،</a:t>
            </a:r>
            <a:r>
              <a:rPr lang="ar-IQ" sz="2400" dirty="0" smtClean="0">
                <a:solidFill>
                  <a:prstClr val="black"/>
                </a:solidFill>
                <a:latin typeface="Times New Roman"/>
                <a:ea typeface="Times New Roman"/>
                <a:cs typeface="Simplified Arabic"/>
              </a:rPr>
              <a:t> </a:t>
            </a:r>
            <a:r>
              <a:rPr lang="ar-IQ" sz="2400" dirty="0">
                <a:latin typeface="Times New Roman"/>
                <a:ea typeface="Times New Roman"/>
                <a:cs typeface="Simplified Arabic"/>
              </a:rPr>
              <a:t>نقعت البذور لمدة </a:t>
            </a:r>
            <a:r>
              <a:rPr lang="en-US" sz="2400" dirty="0">
                <a:latin typeface="Times New Roman"/>
                <a:ea typeface="Times New Roman"/>
                <a:cs typeface="Simplified Arabic"/>
              </a:rPr>
              <a:t>24</a:t>
            </a:r>
            <a:r>
              <a:rPr lang="ar-IQ" sz="2400" dirty="0">
                <a:latin typeface="Times New Roman"/>
                <a:ea typeface="Times New Roman"/>
                <a:cs typeface="Simplified Arabic"/>
              </a:rPr>
              <a:t> ساعة في </a:t>
            </a:r>
            <a:r>
              <a:rPr lang="ar-IQ" sz="2400" dirty="0" err="1" smtClean="0">
                <a:latin typeface="Times New Roman"/>
                <a:ea typeface="Times New Roman"/>
                <a:cs typeface="Simplified Arabic"/>
              </a:rPr>
              <a:t>الجبرلين</a:t>
            </a:r>
            <a:r>
              <a:rPr lang="ar-IQ" sz="2400" dirty="0" smtClean="0">
                <a:latin typeface="Times New Roman"/>
                <a:ea typeface="Times New Roman"/>
                <a:cs typeface="Simplified Arabic"/>
              </a:rPr>
              <a:t> </a:t>
            </a:r>
            <a:r>
              <a:rPr lang="en-US" sz="2400" dirty="0" smtClean="0">
                <a:latin typeface="Times New Roman"/>
                <a:ea typeface="Times New Roman"/>
                <a:cs typeface="Simplified Arabic"/>
              </a:rPr>
              <a:t>GA</a:t>
            </a:r>
            <a:r>
              <a:rPr lang="en-US" sz="2400" baseline="-25000" dirty="0" smtClean="0">
                <a:latin typeface="Times New Roman"/>
                <a:ea typeface="Times New Roman"/>
                <a:cs typeface="Simplified Arabic"/>
              </a:rPr>
              <a:t>3</a:t>
            </a:r>
            <a:r>
              <a:rPr lang="ar-IQ" sz="2400" dirty="0" smtClean="0">
                <a:latin typeface="Times New Roman"/>
                <a:ea typeface="Times New Roman"/>
                <a:cs typeface="Simplified Arabic"/>
              </a:rPr>
              <a:t> بتركيز </a:t>
            </a:r>
            <a:r>
              <a:rPr lang="en-US" sz="2400" dirty="0">
                <a:latin typeface="Times New Roman"/>
                <a:ea typeface="Times New Roman"/>
                <a:cs typeface="Simplified Arabic"/>
              </a:rPr>
              <a:t>500</a:t>
            </a:r>
            <a:r>
              <a:rPr lang="ar-IQ" sz="2400" dirty="0">
                <a:latin typeface="Times New Roman"/>
                <a:ea typeface="Times New Roman"/>
                <a:cs typeface="Simplified Arabic"/>
              </a:rPr>
              <a:t> ملغم.لتر</a:t>
            </a:r>
            <a:r>
              <a:rPr lang="en-US" sz="2400" baseline="30000" dirty="0">
                <a:latin typeface="Times New Roman"/>
                <a:ea typeface="Times New Roman"/>
                <a:cs typeface="Simplified Arabic"/>
              </a:rPr>
              <a:t>1-</a:t>
            </a:r>
            <a:r>
              <a:rPr lang="ar-IQ" sz="2400" dirty="0">
                <a:latin typeface="Times New Roman"/>
                <a:ea typeface="Times New Roman"/>
                <a:cs typeface="Simplified Arabic"/>
              </a:rPr>
              <a:t> لزيادة نسبة انباتها </a:t>
            </a:r>
            <a:r>
              <a:rPr lang="ar-IQ" sz="2400" dirty="0" smtClean="0">
                <a:latin typeface="Times New Roman"/>
                <a:ea typeface="Times New Roman"/>
                <a:cs typeface="Simplified Arabic"/>
              </a:rPr>
              <a:t>وعقمت البذور تعقيما سطحيا بغمرها في محلول هايبوكلورايت الصوديوم </a:t>
            </a:r>
            <a:r>
              <a:rPr lang="en-US" sz="2400" dirty="0" err="1" smtClean="0">
                <a:latin typeface="Times New Roman"/>
                <a:ea typeface="Times New Roman"/>
                <a:cs typeface="Simplified Arabic"/>
              </a:rPr>
              <a:t>NaOCl</a:t>
            </a:r>
            <a:r>
              <a:rPr lang="ar-IQ" sz="2400" dirty="0" smtClean="0">
                <a:latin typeface="Times New Roman"/>
                <a:ea typeface="Times New Roman"/>
                <a:cs typeface="Simplified Arabic"/>
              </a:rPr>
              <a:t>. زرعت البذور المعقمة بوضعها على سطح </a:t>
            </a:r>
            <a:r>
              <a:rPr lang="en-US" sz="2400" dirty="0" smtClean="0">
                <a:latin typeface="Times New Roman"/>
                <a:ea typeface="Times New Roman"/>
                <a:cs typeface="Simplified Arabic"/>
              </a:rPr>
              <a:t>20</a:t>
            </a:r>
            <a:r>
              <a:rPr lang="ar-IQ" sz="2400" dirty="0" smtClean="0">
                <a:latin typeface="Times New Roman"/>
                <a:ea typeface="Times New Roman"/>
                <a:cs typeface="Simplified Arabic"/>
              </a:rPr>
              <a:t> مل من وسط </a:t>
            </a:r>
            <a:r>
              <a:rPr lang="en-US" sz="2400" dirty="0" smtClean="0">
                <a:latin typeface="Times New Roman"/>
                <a:ea typeface="Times New Roman"/>
                <a:cs typeface="Simplified Arabic"/>
              </a:rPr>
              <a:t>MS</a:t>
            </a:r>
            <a:r>
              <a:rPr lang="en-US" sz="2400" dirty="0" smtClean="0">
                <a:latin typeface="Simplified Arabic"/>
                <a:ea typeface="Times New Roman"/>
              </a:rPr>
              <a:t> </a:t>
            </a:r>
            <a:r>
              <a:rPr lang="ar-IQ" sz="2400" dirty="0" smtClean="0">
                <a:latin typeface="Times New Roman"/>
                <a:ea typeface="Times New Roman"/>
                <a:cs typeface="Simplified Arabic"/>
              </a:rPr>
              <a:t> الصلب الخالي من منظمات النمو في قنانٍ زجاجية حجم </a:t>
            </a:r>
            <a:r>
              <a:rPr lang="en-US" sz="2400" dirty="0" smtClean="0">
                <a:latin typeface="Times New Roman"/>
                <a:ea typeface="Times New Roman"/>
                <a:cs typeface="Simplified Arabic"/>
              </a:rPr>
              <a:t>250</a:t>
            </a:r>
            <a:r>
              <a:rPr lang="ar-IQ" sz="2400" dirty="0" smtClean="0">
                <a:latin typeface="Times New Roman"/>
                <a:ea typeface="Times New Roman"/>
                <a:cs typeface="Simplified Arabic"/>
              </a:rPr>
              <a:t> مل وبمعدل خمس بذرو/ قنينة. حفظت العينات في غرفة النمو وبدرجة حرارة </a:t>
            </a:r>
            <a:r>
              <a:rPr lang="en-US" sz="2400" dirty="0" smtClean="0">
                <a:latin typeface="Times New Roman"/>
                <a:ea typeface="Times New Roman"/>
                <a:cs typeface="Simplified Arabic"/>
              </a:rPr>
              <a:t>25</a:t>
            </a:r>
            <a:r>
              <a:rPr lang="ar-IQ" sz="2400" dirty="0" smtClean="0">
                <a:latin typeface="Times New Roman"/>
                <a:ea typeface="Times New Roman"/>
                <a:cs typeface="Simplified Arabic"/>
              </a:rPr>
              <a:t>±</a:t>
            </a:r>
            <a:r>
              <a:rPr lang="en-US" sz="2400" dirty="0" smtClean="0">
                <a:latin typeface="Times New Roman"/>
                <a:ea typeface="Times New Roman"/>
                <a:cs typeface="Simplified Arabic"/>
              </a:rPr>
              <a:t>2</a:t>
            </a:r>
            <a:r>
              <a:rPr lang="ar-IQ" sz="2400" dirty="0" smtClean="0">
                <a:latin typeface="Times New Roman"/>
                <a:ea typeface="Times New Roman"/>
                <a:cs typeface="Simplified Arabic"/>
              </a:rPr>
              <a:t> ْم وفي ظروف الظلام لمدة ثلاثة أيام وحين إنباتها نقلت الى نظام الضوء والظلام المتعاقب (</a:t>
            </a:r>
            <a:r>
              <a:rPr lang="en-US" sz="2400" dirty="0" smtClean="0">
                <a:latin typeface="Times New Roman"/>
                <a:ea typeface="Times New Roman"/>
                <a:cs typeface="Simplified Arabic"/>
              </a:rPr>
              <a:t>16</a:t>
            </a:r>
            <a:r>
              <a:rPr lang="ar-IQ" sz="2400" dirty="0" smtClean="0">
                <a:latin typeface="Times New Roman"/>
                <a:ea typeface="Times New Roman"/>
                <a:cs typeface="Simplified Arabic"/>
              </a:rPr>
              <a:t> ساعة ضوء / </a:t>
            </a:r>
            <a:r>
              <a:rPr lang="en-US" sz="2400" dirty="0" smtClean="0">
                <a:latin typeface="Times New Roman"/>
                <a:ea typeface="Times New Roman"/>
                <a:cs typeface="Simplified Arabic"/>
              </a:rPr>
              <a:t>8</a:t>
            </a:r>
            <a:r>
              <a:rPr lang="ar-IQ" sz="2400" dirty="0" smtClean="0">
                <a:latin typeface="Times New Roman"/>
                <a:ea typeface="Times New Roman"/>
                <a:cs typeface="Simplified Arabic"/>
              </a:rPr>
              <a:t> ساعة ظلام) وشدة إضاءة </a:t>
            </a:r>
            <a:r>
              <a:rPr lang="en-US" sz="2400" dirty="0" smtClean="0">
                <a:latin typeface="Times New Roman"/>
                <a:ea typeface="Times New Roman"/>
                <a:cs typeface="Simplified Arabic"/>
              </a:rPr>
              <a:t>2000</a:t>
            </a:r>
            <a:r>
              <a:rPr lang="ar-IQ" sz="2400" dirty="0" smtClean="0">
                <a:latin typeface="Times New Roman"/>
                <a:ea typeface="Times New Roman"/>
                <a:cs typeface="Simplified Arabic"/>
              </a:rPr>
              <a:t> لوكس وحتى بلوغ البادرات من العمر </a:t>
            </a:r>
            <a:r>
              <a:rPr lang="en-US" sz="2400" dirty="0" smtClean="0">
                <a:latin typeface="Times New Roman"/>
                <a:ea typeface="Times New Roman"/>
                <a:cs typeface="Simplified Arabic"/>
              </a:rPr>
              <a:t>21</a:t>
            </a:r>
            <a:r>
              <a:rPr lang="ar-IQ" sz="2400" dirty="0" smtClean="0">
                <a:latin typeface="Times New Roman"/>
                <a:ea typeface="Times New Roman"/>
                <a:cs typeface="Simplified Arabic"/>
              </a:rPr>
              <a:t> </a:t>
            </a:r>
            <a:r>
              <a:rPr lang="ar-IQ" sz="2400" dirty="0" smtClean="0">
                <a:latin typeface="Times New Roman"/>
                <a:ea typeface="Times New Roman"/>
                <a:cs typeface="Simplified Arabic"/>
              </a:rPr>
              <a:t>يوماً لاستعمالها في التجارب.</a:t>
            </a:r>
            <a:endParaRPr lang="ar-IQ" sz="2400" b="1" dirty="0">
              <a:cs typeface="Times New Roman"/>
            </a:endParaRPr>
          </a:p>
        </p:txBody>
      </p:sp>
    </p:spTree>
    <p:extLst>
      <p:ext uri="{BB962C8B-B14F-4D97-AF65-F5344CB8AC3E}">
        <p14:creationId xmlns:p14="http://schemas.microsoft.com/office/powerpoint/2010/main" val="28987219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188640"/>
            <a:ext cx="9144000" cy="2000548"/>
          </a:xfrm>
          <a:prstGeom prst="rect">
            <a:avLst/>
          </a:prstGeom>
        </p:spPr>
        <p:txBody>
          <a:bodyPr wrap="square">
            <a:spAutoFit/>
          </a:bodyPr>
          <a:lstStyle/>
          <a:p>
            <a:pPr marL="342900" indent="-342900">
              <a:buFont typeface="Wingdings" pitchFamily="2" charset="2"/>
              <a:buChar char="v"/>
            </a:pPr>
            <a:r>
              <a:rPr lang="ar-IQ" sz="2800" b="1" dirty="0" smtClean="0"/>
              <a:t>الاجزاء النباتية المستخدمة :</a:t>
            </a:r>
          </a:p>
          <a:p>
            <a:r>
              <a:rPr lang="ar-IQ" sz="2400" dirty="0" err="1" smtClean="0"/>
              <a:t>لاستحثاث</a:t>
            </a:r>
            <a:r>
              <a:rPr lang="ar-IQ" sz="2400" dirty="0" smtClean="0"/>
              <a:t> الكالس </a:t>
            </a:r>
            <a:r>
              <a:rPr lang="ar-IQ" sz="2400" dirty="0" smtClean="0"/>
              <a:t>فصلت</a:t>
            </a:r>
            <a:r>
              <a:rPr lang="ar-IQ" sz="2400" dirty="0" smtClean="0"/>
              <a:t> السيقان </a:t>
            </a:r>
            <a:r>
              <a:rPr lang="ar-IQ" sz="2400" dirty="0" smtClean="0"/>
              <a:t>تحت الفلقية </a:t>
            </a:r>
            <a:r>
              <a:rPr lang="en-US" sz="2400" dirty="0" err="1" smtClean="0"/>
              <a:t>Hypocotyles</a:t>
            </a:r>
            <a:r>
              <a:rPr lang="ar-IQ" sz="2400" dirty="0" smtClean="0"/>
              <a:t> من البادرات المعقمة بعمر </a:t>
            </a:r>
            <a:r>
              <a:rPr lang="en-US" sz="2400" dirty="0" smtClean="0"/>
              <a:t>21</a:t>
            </a:r>
            <a:r>
              <a:rPr lang="ar-IQ" sz="2400" dirty="0" smtClean="0"/>
              <a:t> يوما وبطول </a:t>
            </a:r>
            <a:r>
              <a:rPr lang="en-US" sz="2400" dirty="0" smtClean="0"/>
              <a:t>0.5</a:t>
            </a:r>
            <a:r>
              <a:rPr lang="ar-IQ" sz="2400" dirty="0" smtClean="0"/>
              <a:t> -</a:t>
            </a:r>
            <a:r>
              <a:rPr lang="en-US" sz="2400" dirty="0" smtClean="0"/>
              <a:t>1.0 </a:t>
            </a:r>
            <a:r>
              <a:rPr lang="ar-IQ" sz="2400" dirty="0" smtClean="0"/>
              <a:t> سم</a:t>
            </a:r>
          </a:p>
          <a:p>
            <a:endParaRPr lang="ar-IQ" sz="2400" dirty="0" smtClean="0"/>
          </a:p>
          <a:p>
            <a:endParaRPr lang="ar-IQ" sz="2400" dirty="0"/>
          </a:p>
        </p:txBody>
      </p:sp>
      <p:pic>
        <p:nvPicPr>
          <p:cNvPr id="5" name="صورة 4" descr="C:\Users\hp\Desktop\New folder (3)\B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158136"/>
            <a:ext cx="4248472" cy="2702912"/>
          </a:xfrm>
          <a:prstGeom prst="rect">
            <a:avLst/>
          </a:prstGeom>
          <a:noFill/>
          <a:ln>
            <a:noFill/>
          </a:ln>
        </p:spPr>
      </p:pic>
      <p:sp>
        <p:nvSpPr>
          <p:cNvPr id="4" name="مستطيل 3"/>
          <p:cNvSpPr/>
          <p:nvPr/>
        </p:nvSpPr>
        <p:spPr>
          <a:xfrm>
            <a:off x="539552" y="3955703"/>
            <a:ext cx="8604448" cy="2850011"/>
          </a:xfrm>
          <a:prstGeom prst="rect">
            <a:avLst/>
          </a:prstGeom>
        </p:spPr>
        <p:txBody>
          <a:bodyPr wrap="square">
            <a:spAutoFit/>
          </a:bodyPr>
          <a:lstStyle/>
          <a:p>
            <a:pPr marL="571500" indent="-571500">
              <a:buFont typeface="Wingdings" pitchFamily="2" charset="2"/>
              <a:buChar char="v"/>
            </a:pPr>
            <a:r>
              <a:rPr lang="ar-IQ" sz="2800" b="1" dirty="0">
                <a:solidFill>
                  <a:prstClr val="white"/>
                </a:solidFill>
                <a:ea typeface="+mj-ea"/>
                <a:cs typeface="Times New Roman"/>
              </a:rPr>
              <a:t>منظمات النمو المستخدمة في </a:t>
            </a:r>
            <a:r>
              <a:rPr lang="ar-IQ" sz="2800" b="1" dirty="0" err="1">
                <a:solidFill>
                  <a:prstClr val="white"/>
                </a:solidFill>
                <a:ea typeface="+mj-ea"/>
                <a:cs typeface="Times New Roman"/>
              </a:rPr>
              <a:t>أستحثاث</a:t>
            </a:r>
            <a:r>
              <a:rPr lang="ar-IQ" sz="2800" b="1" dirty="0">
                <a:solidFill>
                  <a:prstClr val="white"/>
                </a:solidFill>
                <a:ea typeface="+mj-ea"/>
                <a:cs typeface="Times New Roman"/>
              </a:rPr>
              <a:t> الكالس </a:t>
            </a:r>
            <a:endParaRPr lang="ar-IQ" sz="2800" b="1" dirty="0" smtClean="0">
              <a:solidFill>
                <a:prstClr val="white"/>
              </a:solidFill>
              <a:ea typeface="+mj-ea"/>
              <a:cs typeface="Times New Roman"/>
            </a:endParaRPr>
          </a:p>
          <a:p>
            <a:endParaRPr lang="ar-IQ" sz="2800" b="1" dirty="0">
              <a:solidFill>
                <a:prstClr val="white"/>
              </a:solidFill>
              <a:ea typeface="+mj-ea"/>
              <a:cs typeface="Times New Roman"/>
            </a:endParaRPr>
          </a:p>
          <a:p>
            <a:pPr marL="342900" lvl="0" indent="-342900">
              <a:spcBef>
                <a:spcPct val="20000"/>
              </a:spcBef>
              <a:buFont typeface="Arial" pitchFamily="34" charset="0"/>
              <a:buChar char="•"/>
            </a:pPr>
            <a:r>
              <a:rPr lang="en-US" sz="2800" dirty="0">
                <a:solidFill>
                  <a:prstClr val="white"/>
                </a:solidFill>
              </a:rPr>
              <a:t>2,4-D</a:t>
            </a:r>
            <a:r>
              <a:rPr lang="ar-IQ" sz="2800" dirty="0">
                <a:solidFill>
                  <a:prstClr val="white"/>
                </a:solidFill>
              </a:rPr>
              <a:t> بتراكيز </a:t>
            </a:r>
            <a:r>
              <a:rPr lang="ar-IQ" sz="2800" dirty="0" smtClean="0">
                <a:solidFill>
                  <a:prstClr val="white"/>
                </a:solidFill>
              </a:rPr>
              <a:t>  </a:t>
            </a:r>
            <a:r>
              <a:rPr lang="en-US" sz="2800" dirty="0">
                <a:solidFill>
                  <a:prstClr val="white"/>
                </a:solidFill>
              </a:rPr>
              <a:t>0</a:t>
            </a:r>
            <a:r>
              <a:rPr lang="ar-IQ" sz="2800" dirty="0">
                <a:solidFill>
                  <a:prstClr val="white"/>
                </a:solidFill>
              </a:rPr>
              <a:t> , </a:t>
            </a:r>
            <a:r>
              <a:rPr lang="en-US" sz="2800" dirty="0">
                <a:solidFill>
                  <a:prstClr val="white"/>
                </a:solidFill>
              </a:rPr>
              <a:t>0.5</a:t>
            </a:r>
            <a:r>
              <a:rPr lang="ar-IQ" sz="2800" dirty="0">
                <a:solidFill>
                  <a:prstClr val="white"/>
                </a:solidFill>
              </a:rPr>
              <a:t> , </a:t>
            </a:r>
            <a:r>
              <a:rPr lang="en-US" sz="2800" dirty="0">
                <a:solidFill>
                  <a:prstClr val="white"/>
                </a:solidFill>
              </a:rPr>
              <a:t>1.0</a:t>
            </a:r>
            <a:r>
              <a:rPr lang="ar-IQ" sz="2800" dirty="0">
                <a:solidFill>
                  <a:prstClr val="white"/>
                </a:solidFill>
              </a:rPr>
              <a:t> , </a:t>
            </a:r>
            <a:r>
              <a:rPr lang="en-US" sz="2800" dirty="0">
                <a:solidFill>
                  <a:prstClr val="white"/>
                </a:solidFill>
              </a:rPr>
              <a:t>1.5</a:t>
            </a:r>
            <a:r>
              <a:rPr lang="ar-IQ" sz="2800" dirty="0">
                <a:solidFill>
                  <a:prstClr val="white"/>
                </a:solidFill>
              </a:rPr>
              <a:t> , </a:t>
            </a:r>
            <a:r>
              <a:rPr lang="en-US" sz="2800" dirty="0">
                <a:solidFill>
                  <a:prstClr val="white"/>
                </a:solidFill>
              </a:rPr>
              <a:t>2.0</a:t>
            </a:r>
            <a:r>
              <a:rPr lang="ar-IQ" sz="2800" dirty="0">
                <a:solidFill>
                  <a:prstClr val="white"/>
                </a:solidFill>
              </a:rPr>
              <a:t> , </a:t>
            </a:r>
            <a:r>
              <a:rPr lang="en-US" sz="2800" dirty="0">
                <a:solidFill>
                  <a:prstClr val="white"/>
                </a:solidFill>
              </a:rPr>
              <a:t>3.0</a:t>
            </a:r>
            <a:r>
              <a:rPr lang="ar-IQ" sz="2800" dirty="0">
                <a:solidFill>
                  <a:prstClr val="white"/>
                </a:solidFill>
              </a:rPr>
              <a:t> </a:t>
            </a:r>
            <a:r>
              <a:rPr lang="ar-IQ" sz="2800" dirty="0" err="1" smtClean="0">
                <a:solidFill>
                  <a:prstClr val="white"/>
                </a:solidFill>
              </a:rPr>
              <a:t>ملغم.لتر</a:t>
            </a:r>
            <a:r>
              <a:rPr lang="ar-IQ" sz="2800" baseline="30000" dirty="0" smtClean="0">
                <a:solidFill>
                  <a:prstClr val="white"/>
                </a:solidFill>
              </a:rPr>
              <a:t>-</a:t>
            </a:r>
            <a:r>
              <a:rPr lang="en-US" sz="2800" baseline="30000" dirty="0" smtClean="0">
                <a:solidFill>
                  <a:prstClr val="white"/>
                </a:solidFill>
              </a:rPr>
              <a:t>1</a:t>
            </a:r>
            <a:endParaRPr lang="ar-IQ" sz="2800" baseline="30000" dirty="0">
              <a:solidFill>
                <a:prstClr val="white"/>
              </a:solidFill>
            </a:endParaRPr>
          </a:p>
          <a:p>
            <a:endParaRPr lang="en-US" sz="2800" b="1" dirty="0" smtClean="0"/>
          </a:p>
          <a:p>
            <a:pPr marL="342900" lvl="0" indent="-342900">
              <a:spcBef>
                <a:spcPct val="20000"/>
              </a:spcBef>
              <a:buFont typeface="Arial" pitchFamily="34" charset="0"/>
              <a:buChar char="•"/>
            </a:pPr>
            <a:r>
              <a:rPr lang="en-US" sz="2800" dirty="0">
                <a:solidFill>
                  <a:prstClr val="white"/>
                </a:solidFill>
              </a:rPr>
              <a:t>NAA</a:t>
            </a:r>
            <a:r>
              <a:rPr lang="ar-IQ" sz="2800" dirty="0">
                <a:solidFill>
                  <a:prstClr val="white"/>
                </a:solidFill>
              </a:rPr>
              <a:t> بتراكيز </a:t>
            </a:r>
            <a:r>
              <a:rPr lang="ar-IQ" sz="2800" dirty="0" smtClean="0">
                <a:solidFill>
                  <a:prstClr val="white"/>
                </a:solidFill>
              </a:rPr>
              <a:t> </a:t>
            </a:r>
            <a:r>
              <a:rPr lang="en-US" sz="2800" dirty="0">
                <a:solidFill>
                  <a:prstClr val="white"/>
                </a:solidFill>
              </a:rPr>
              <a:t>0</a:t>
            </a:r>
            <a:r>
              <a:rPr lang="ar-IQ" sz="2800" dirty="0">
                <a:solidFill>
                  <a:prstClr val="white"/>
                </a:solidFill>
              </a:rPr>
              <a:t> , </a:t>
            </a:r>
            <a:r>
              <a:rPr lang="en-US" sz="2800" dirty="0">
                <a:solidFill>
                  <a:prstClr val="white"/>
                </a:solidFill>
              </a:rPr>
              <a:t>0.5</a:t>
            </a:r>
            <a:r>
              <a:rPr lang="ar-IQ" sz="2800" dirty="0">
                <a:solidFill>
                  <a:prstClr val="white"/>
                </a:solidFill>
              </a:rPr>
              <a:t> , </a:t>
            </a:r>
            <a:r>
              <a:rPr lang="en-US" sz="2800" dirty="0">
                <a:solidFill>
                  <a:prstClr val="white"/>
                </a:solidFill>
              </a:rPr>
              <a:t>1.0</a:t>
            </a:r>
            <a:r>
              <a:rPr lang="ar-IQ" sz="2800" dirty="0">
                <a:solidFill>
                  <a:prstClr val="white"/>
                </a:solidFill>
              </a:rPr>
              <a:t> , </a:t>
            </a:r>
            <a:r>
              <a:rPr lang="en-US" sz="2800" dirty="0">
                <a:solidFill>
                  <a:prstClr val="white"/>
                </a:solidFill>
              </a:rPr>
              <a:t>1.5</a:t>
            </a:r>
            <a:r>
              <a:rPr lang="ar-IQ" sz="2800" dirty="0">
                <a:solidFill>
                  <a:prstClr val="white"/>
                </a:solidFill>
              </a:rPr>
              <a:t> , </a:t>
            </a:r>
            <a:r>
              <a:rPr lang="en-US" sz="2800" dirty="0">
                <a:solidFill>
                  <a:prstClr val="white"/>
                </a:solidFill>
              </a:rPr>
              <a:t>2.0</a:t>
            </a:r>
            <a:r>
              <a:rPr lang="ar-IQ" sz="2800" dirty="0">
                <a:solidFill>
                  <a:prstClr val="white"/>
                </a:solidFill>
              </a:rPr>
              <a:t> , </a:t>
            </a:r>
            <a:r>
              <a:rPr lang="en-US" sz="2800" dirty="0">
                <a:solidFill>
                  <a:prstClr val="white"/>
                </a:solidFill>
              </a:rPr>
              <a:t>3.0</a:t>
            </a:r>
            <a:r>
              <a:rPr lang="ar-IQ" sz="2800" dirty="0">
                <a:solidFill>
                  <a:prstClr val="white"/>
                </a:solidFill>
              </a:rPr>
              <a:t> </a:t>
            </a:r>
            <a:r>
              <a:rPr lang="ar-IQ" sz="2800" dirty="0" err="1" smtClean="0">
                <a:solidFill>
                  <a:prstClr val="white"/>
                </a:solidFill>
              </a:rPr>
              <a:t>ملغم.لتر</a:t>
            </a:r>
            <a:r>
              <a:rPr lang="ar-IQ" sz="2800" baseline="30000" dirty="0" smtClean="0">
                <a:solidFill>
                  <a:prstClr val="white"/>
                </a:solidFill>
              </a:rPr>
              <a:t>-</a:t>
            </a:r>
            <a:r>
              <a:rPr lang="en-US" sz="2800" baseline="30000" dirty="0" smtClean="0">
                <a:solidFill>
                  <a:prstClr val="white"/>
                </a:solidFill>
              </a:rPr>
              <a:t>1</a:t>
            </a:r>
            <a:endParaRPr lang="ar-IQ" sz="2800" baseline="30000" dirty="0">
              <a:solidFill>
                <a:prstClr val="white"/>
              </a:solidFill>
            </a:endParaRPr>
          </a:p>
          <a:p>
            <a:endParaRPr lang="ar-IQ" sz="2800" b="1" dirty="0"/>
          </a:p>
        </p:txBody>
      </p:sp>
      <p:cxnSp>
        <p:nvCxnSpPr>
          <p:cNvPr id="7" name="رابط كسهم مستقيم 6"/>
          <p:cNvCxnSpPr/>
          <p:nvPr/>
        </p:nvCxnSpPr>
        <p:spPr>
          <a:xfrm flipV="1">
            <a:off x="2267744" y="2708920"/>
            <a:ext cx="648072" cy="504056"/>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868704"/>
      </p:ext>
    </p:extLst>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571500" indent="-571500">
              <a:buFont typeface="Wingdings" pitchFamily="2" charset="2"/>
              <a:buChar char="v"/>
            </a:pPr>
            <a:r>
              <a:rPr lang="ar-IQ" dirty="0" smtClean="0">
                <a:solidFill>
                  <a:srgbClr val="FF0000"/>
                </a:solidFill>
              </a:rPr>
              <a:t>ادامة مزارع الكالس وتقدير اوزانها الطرية</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algn="just">
              <a:buFont typeface="Wingdings" pitchFamily="2" charset="2"/>
              <a:buChar char="v"/>
            </a:pPr>
            <a:r>
              <a:rPr lang="ar-IQ" dirty="0" smtClean="0"/>
              <a:t>استعمل وسط استحثاث الكالس نفسه في ادامته وتشجيع نموه وحددت المدة اللازمة لادامة الكالس </a:t>
            </a:r>
            <a:r>
              <a:rPr lang="ar-IQ" dirty="0" smtClean="0"/>
              <a:t>عند ثبات الوزن الطري</a:t>
            </a:r>
            <a:r>
              <a:rPr lang="ar-IQ" dirty="0" smtClean="0"/>
              <a:t>.</a:t>
            </a:r>
            <a:endParaRPr lang="ar-IQ" dirty="0" smtClean="0"/>
          </a:p>
          <a:p>
            <a:pPr marL="0" indent="0" algn="just">
              <a:buNone/>
            </a:pPr>
            <a:r>
              <a:rPr lang="ar-IQ" dirty="0" smtClean="0"/>
              <a:t>وحدد </a:t>
            </a:r>
            <a:r>
              <a:rPr lang="ar-IQ" dirty="0" smtClean="0"/>
              <a:t>الوزن الطري للكالس من حساب فرق وزن القناني الزجاجية ومحتوياتها قبل وبعد الزراعة الثانوية للكالس على وسط الاستحثاث ذاته. فضلا عن قياس نسبة الاستجابة وشدة الاستجابة </a:t>
            </a:r>
            <a:r>
              <a:rPr lang="ar-IQ" dirty="0" err="1" smtClean="0"/>
              <a:t>لاستحثاث</a:t>
            </a:r>
            <a:r>
              <a:rPr lang="ar-IQ" dirty="0" smtClean="0"/>
              <a:t> الكالس .</a:t>
            </a:r>
            <a:endParaRPr lang="ar-IQ" dirty="0"/>
          </a:p>
        </p:txBody>
      </p:sp>
    </p:spTree>
    <p:extLst>
      <p:ext uri="{BB962C8B-B14F-4D97-AF65-F5344CB8AC3E}">
        <p14:creationId xmlns:p14="http://schemas.microsoft.com/office/powerpoint/2010/main" val="1411530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عنوان 1"/>
          <p:cNvSpPr>
            <a:spLocks noGrp="1"/>
          </p:cNvSpPr>
          <p:nvPr>
            <p:ph type="title"/>
          </p:nvPr>
        </p:nvSpPr>
        <p:spPr/>
        <p:txBody>
          <a:bodyPr/>
          <a:lstStyle/>
          <a:p>
            <a:pPr marL="571500" indent="-571500" algn="r">
              <a:buFont typeface="Wingdings" pitchFamily="2" charset="2"/>
              <a:buChar char="v"/>
            </a:pPr>
            <a:r>
              <a:rPr lang="ar-IQ" dirty="0" smtClean="0"/>
              <a:t>إنشاء مزارع المعلقات الخلوية</a:t>
            </a:r>
            <a:endParaRPr lang="ar-IQ" dirty="0"/>
          </a:p>
        </p:txBody>
      </p:sp>
      <p:sp>
        <p:nvSpPr>
          <p:cNvPr id="3" name="عنصر نائب للمحتوى 2"/>
          <p:cNvSpPr>
            <a:spLocks noGrp="1"/>
          </p:cNvSpPr>
          <p:nvPr>
            <p:ph idx="1"/>
          </p:nvPr>
        </p:nvSpPr>
        <p:spPr>
          <a:xfrm>
            <a:off x="179512" y="1600200"/>
            <a:ext cx="8784976" cy="5257800"/>
          </a:xfrm>
        </p:spPr>
        <p:txBody>
          <a:bodyPr>
            <a:normAutofit fontScale="77500" lnSpcReduction="20000"/>
          </a:bodyPr>
          <a:lstStyle/>
          <a:p>
            <a:pPr marL="0" indent="0" algn="just">
              <a:lnSpc>
                <a:spcPct val="120000"/>
              </a:lnSpc>
              <a:buNone/>
            </a:pPr>
            <a:r>
              <a:rPr lang="ar-IQ" sz="3400" b="1" dirty="0" smtClean="0">
                <a:latin typeface="Times New Roman"/>
                <a:ea typeface="Times New Roman"/>
                <a:cs typeface="Simplified Arabic"/>
              </a:rPr>
              <a:t>	أ</a:t>
            </a:r>
            <a:r>
              <a:rPr lang="ar-IQ" sz="3400" dirty="0" smtClean="0">
                <a:latin typeface="Times New Roman"/>
                <a:ea typeface="Times New Roman"/>
                <a:cs typeface="Simplified Arabic"/>
              </a:rPr>
              <a:t>ستخدم </a:t>
            </a:r>
            <a:r>
              <a:rPr lang="ar-IQ" sz="3400" dirty="0">
                <a:latin typeface="Times New Roman"/>
                <a:ea typeface="Times New Roman"/>
                <a:cs typeface="Simplified Arabic"/>
              </a:rPr>
              <a:t>الكالس الهش المشتق من السيقان تحت الفلقية لأنشاء المعلقات الخلوية بنقل قطع الكالس بوزن </a:t>
            </a:r>
            <a:r>
              <a:rPr lang="en-US" sz="3400" dirty="0">
                <a:latin typeface="Times New Roman"/>
                <a:ea typeface="Times New Roman"/>
                <a:cs typeface="Simplified Arabic"/>
              </a:rPr>
              <a:t>1</a:t>
            </a:r>
            <a:r>
              <a:rPr lang="ar-IQ" sz="3400" dirty="0">
                <a:latin typeface="Times New Roman"/>
                <a:ea typeface="Times New Roman"/>
                <a:cs typeface="Simplified Arabic"/>
              </a:rPr>
              <a:t> غم تقريبا إلى دوارق زجاجية سعة </a:t>
            </a:r>
            <a:r>
              <a:rPr lang="en-US" sz="3400" dirty="0">
                <a:latin typeface="Times New Roman"/>
                <a:ea typeface="Times New Roman"/>
                <a:cs typeface="Simplified Arabic"/>
              </a:rPr>
              <a:t>250</a:t>
            </a:r>
            <a:r>
              <a:rPr lang="ar-IQ" sz="3400" dirty="0">
                <a:latin typeface="Times New Roman"/>
                <a:ea typeface="Times New Roman"/>
                <a:cs typeface="Simplified Arabic"/>
              </a:rPr>
              <a:t> مل تحوي </a:t>
            </a:r>
            <a:r>
              <a:rPr lang="en-US" sz="3400" dirty="0">
                <a:latin typeface="Times New Roman"/>
                <a:ea typeface="Times New Roman"/>
                <a:cs typeface="Simplified Arabic"/>
              </a:rPr>
              <a:t>50</a:t>
            </a:r>
            <a:r>
              <a:rPr lang="ar-IQ" sz="3400" dirty="0">
                <a:latin typeface="Times New Roman"/>
                <a:ea typeface="Times New Roman"/>
                <a:cs typeface="Simplified Arabic"/>
              </a:rPr>
              <a:t> مل من الوسط السائل </a:t>
            </a:r>
            <a:r>
              <a:rPr lang="en-US" sz="3400" dirty="0">
                <a:latin typeface="Times New Roman"/>
                <a:ea typeface="Times New Roman"/>
                <a:cs typeface="Simplified Arabic"/>
              </a:rPr>
              <a:t>MS</a:t>
            </a:r>
            <a:r>
              <a:rPr lang="ar-IQ" sz="3400" dirty="0">
                <a:latin typeface="Times New Roman"/>
                <a:ea typeface="Times New Roman"/>
                <a:cs typeface="Simplified Arabic"/>
              </a:rPr>
              <a:t> المدعم بأفضل تداخل من منظمات النمو لأستحثاث الكالس (</a:t>
            </a:r>
            <a:r>
              <a:rPr lang="en-US" sz="3400" dirty="0">
                <a:latin typeface="Times New Roman"/>
                <a:ea typeface="Times New Roman"/>
                <a:cs typeface="Simplified Arabic"/>
              </a:rPr>
              <a:t>3.0</a:t>
            </a:r>
            <a:r>
              <a:rPr lang="ar-IQ" sz="3400" dirty="0">
                <a:latin typeface="Times New Roman"/>
                <a:ea typeface="Times New Roman"/>
                <a:cs typeface="Simplified Arabic"/>
              </a:rPr>
              <a:t> </a:t>
            </a:r>
            <a:r>
              <a:rPr lang="ar-IQ" sz="3400" dirty="0" err="1">
                <a:latin typeface="Times New Roman"/>
                <a:ea typeface="Times New Roman"/>
                <a:cs typeface="Simplified Arabic"/>
              </a:rPr>
              <a:t>ملغم.لتر</a:t>
            </a:r>
            <a:r>
              <a:rPr lang="en-US" sz="3400" baseline="30000" dirty="0" smtClean="0">
                <a:latin typeface="Times New Roman"/>
                <a:ea typeface="Times New Roman"/>
                <a:cs typeface="Simplified Arabic"/>
              </a:rPr>
              <a:t>1-</a:t>
            </a:r>
            <a:r>
              <a:rPr lang="ar-IQ" sz="3400" dirty="0" smtClean="0">
                <a:latin typeface="Times New Roman"/>
                <a:ea typeface="Times New Roman"/>
                <a:cs typeface="Simplified Arabic"/>
              </a:rPr>
              <a:t> </a:t>
            </a:r>
            <a:r>
              <a:rPr lang="en-US" sz="3400" dirty="0" smtClean="0">
                <a:latin typeface="Times New Roman"/>
                <a:ea typeface="Times New Roman"/>
                <a:cs typeface="Simplified Arabic"/>
              </a:rPr>
              <a:t>2,4-D</a:t>
            </a:r>
            <a:r>
              <a:rPr lang="ar-IQ" sz="3400" dirty="0" smtClean="0">
                <a:latin typeface="Times New Roman"/>
                <a:ea typeface="Times New Roman"/>
                <a:cs typeface="Simplified Arabic"/>
              </a:rPr>
              <a:t>+ </a:t>
            </a:r>
            <a:r>
              <a:rPr lang="en-US" sz="3400" dirty="0">
                <a:latin typeface="Times New Roman"/>
                <a:ea typeface="Times New Roman"/>
                <a:cs typeface="Simplified Arabic"/>
              </a:rPr>
              <a:t>0.5</a:t>
            </a:r>
            <a:r>
              <a:rPr lang="ar-IQ" sz="3400" dirty="0">
                <a:latin typeface="Times New Roman"/>
                <a:ea typeface="Times New Roman"/>
                <a:cs typeface="Simplified Arabic"/>
              </a:rPr>
              <a:t> </a:t>
            </a:r>
            <a:r>
              <a:rPr lang="ar-IQ" sz="3400" dirty="0" err="1" smtClean="0">
                <a:latin typeface="Times New Roman"/>
                <a:ea typeface="Times New Roman"/>
                <a:cs typeface="Simplified Arabic"/>
              </a:rPr>
              <a:t>ملغم.لتر</a:t>
            </a:r>
            <a:r>
              <a:rPr lang="en-US" sz="3400" dirty="0" smtClean="0">
                <a:latin typeface="Times New Roman"/>
                <a:ea typeface="Times New Roman"/>
                <a:cs typeface="Simplified Arabic"/>
              </a:rPr>
              <a:t> </a:t>
            </a:r>
            <a:r>
              <a:rPr lang="en-US" sz="3400" baseline="30000" dirty="0" smtClean="0">
                <a:latin typeface="Times New Roman"/>
                <a:ea typeface="Times New Roman"/>
                <a:cs typeface="Simplified Arabic"/>
              </a:rPr>
              <a:t>1-</a:t>
            </a:r>
            <a:r>
              <a:rPr lang="ar-IQ" sz="3400" dirty="0" smtClean="0">
                <a:latin typeface="Times New Roman"/>
                <a:ea typeface="Times New Roman"/>
                <a:cs typeface="Simplified Arabic"/>
              </a:rPr>
              <a:t> </a:t>
            </a:r>
            <a:r>
              <a:rPr lang="en-US" sz="3400" dirty="0" smtClean="0">
                <a:latin typeface="Times New Roman"/>
                <a:ea typeface="Times New Roman"/>
                <a:cs typeface="Simplified Arabic"/>
              </a:rPr>
              <a:t>Kin</a:t>
            </a:r>
            <a:r>
              <a:rPr lang="ar-IQ" sz="3400" dirty="0" smtClean="0">
                <a:latin typeface="Times New Roman"/>
                <a:ea typeface="Times New Roman"/>
                <a:cs typeface="Simplified Arabic"/>
              </a:rPr>
              <a:t>) وحضنت </a:t>
            </a:r>
            <a:r>
              <a:rPr lang="ar-IQ" sz="3400" dirty="0">
                <a:latin typeface="Times New Roman"/>
                <a:ea typeface="Times New Roman"/>
                <a:cs typeface="Simplified Arabic"/>
              </a:rPr>
              <a:t>العينات في الحاضنة </a:t>
            </a:r>
            <a:r>
              <a:rPr lang="ar-IQ" sz="3400" dirty="0" smtClean="0">
                <a:latin typeface="Times New Roman"/>
                <a:ea typeface="Times New Roman"/>
                <a:cs typeface="Simplified Arabic"/>
              </a:rPr>
              <a:t>الهزازة </a:t>
            </a:r>
            <a:r>
              <a:rPr lang="ar-IQ" sz="3400" dirty="0">
                <a:latin typeface="Times New Roman"/>
                <a:ea typeface="Times New Roman"/>
                <a:cs typeface="Simplified Arabic"/>
              </a:rPr>
              <a:t>بسرعة </a:t>
            </a:r>
            <a:r>
              <a:rPr lang="en-US" sz="3400" dirty="0">
                <a:latin typeface="Times New Roman"/>
                <a:ea typeface="Times New Roman"/>
                <a:cs typeface="Simplified Arabic"/>
              </a:rPr>
              <a:t>150</a:t>
            </a:r>
            <a:r>
              <a:rPr lang="ar-IQ" sz="3400" dirty="0">
                <a:latin typeface="Times New Roman"/>
                <a:ea typeface="Times New Roman"/>
                <a:cs typeface="Simplified Arabic"/>
              </a:rPr>
              <a:t> دورة / دقيقة وبدرجة حرارة </a:t>
            </a:r>
            <a:r>
              <a:rPr lang="en-US" sz="3400" dirty="0">
                <a:latin typeface="Times New Roman"/>
                <a:ea typeface="Times New Roman"/>
                <a:cs typeface="Simplified Arabic"/>
              </a:rPr>
              <a:t>28</a:t>
            </a:r>
            <a:r>
              <a:rPr lang="ar-IQ" sz="3400" dirty="0">
                <a:latin typeface="Times New Roman"/>
                <a:ea typeface="Times New Roman"/>
                <a:cs typeface="Simplified Arabic"/>
              </a:rPr>
              <a:t> مْ </a:t>
            </a:r>
            <a:r>
              <a:rPr lang="ar-IQ" sz="3400" dirty="0" smtClean="0">
                <a:latin typeface="Times New Roman"/>
                <a:ea typeface="Times New Roman"/>
                <a:cs typeface="Simplified Arabic"/>
              </a:rPr>
              <a:t>وفي </a:t>
            </a:r>
            <a:r>
              <a:rPr lang="ar-IQ" sz="3400" dirty="0">
                <a:latin typeface="Times New Roman"/>
                <a:ea typeface="Times New Roman"/>
                <a:cs typeface="Simplified Arabic"/>
              </a:rPr>
              <a:t>ظروف ظلام تام لمدة </a:t>
            </a:r>
            <a:r>
              <a:rPr lang="en-US" sz="3400" dirty="0">
                <a:latin typeface="Times New Roman"/>
                <a:ea typeface="Times New Roman"/>
                <a:cs typeface="Simplified Arabic"/>
              </a:rPr>
              <a:t>24</a:t>
            </a:r>
            <a:r>
              <a:rPr lang="ar-IQ" sz="3400" dirty="0">
                <a:latin typeface="Times New Roman"/>
                <a:ea typeface="Times New Roman"/>
                <a:cs typeface="Simplified Arabic"/>
              </a:rPr>
              <a:t> </a:t>
            </a:r>
            <a:r>
              <a:rPr lang="ar-IQ" sz="3400" dirty="0" smtClean="0">
                <a:latin typeface="Times New Roman"/>
                <a:ea typeface="Times New Roman"/>
                <a:cs typeface="Simplified Arabic"/>
              </a:rPr>
              <a:t>ساعة, </a:t>
            </a:r>
            <a:r>
              <a:rPr lang="ar-IQ" sz="3400" dirty="0">
                <a:latin typeface="Times New Roman"/>
                <a:ea typeface="Times New Roman"/>
                <a:cs typeface="Simplified Arabic"/>
              </a:rPr>
              <a:t>يعقبها امرار المزرعة المتكونة من منخل دقيق معقم حجم فتحاته </a:t>
            </a:r>
            <a:r>
              <a:rPr lang="en-US" sz="3400" dirty="0">
                <a:latin typeface="Times New Roman"/>
                <a:ea typeface="Times New Roman"/>
                <a:cs typeface="Simplified Arabic"/>
              </a:rPr>
              <a:t>46</a:t>
            </a:r>
            <a:r>
              <a:rPr lang="ar-IQ" sz="3400" dirty="0">
                <a:latin typeface="Times New Roman"/>
                <a:ea typeface="Times New Roman"/>
                <a:cs typeface="Simplified Arabic"/>
              </a:rPr>
              <a:t> </a:t>
            </a:r>
            <a:r>
              <a:rPr lang="ar-IQ" sz="3400" dirty="0" smtClean="0">
                <a:latin typeface="Times New Roman"/>
                <a:ea typeface="Times New Roman"/>
                <a:cs typeface="Simplified Arabic"/>
              </a:rPr>
              <a:t>مايكرومتر, </a:t>
            </a:r>
            <a:r>
              <a:rPr lang="ar-IQ" sz="3400" dirty="0">
                <a:latin typeface="Times New Roman"/>
                <a:ea typeface="Times New Roman"/>
                <a:cs typeface="Simplified Arabic"/>
              </a:rPr>
              <a:t>لعزل الخلايا المفردة والتخلص من الكتل الخلوية المتجمعة, واعيد تعليق هذه الخلايا في وسط غذائي جديد مدعم بنفس تراكيز منظمات النمو السابقة بعد السماح بركود واستقرار خلايا المعلق الخلوي داخل كابينة الزرع لمدة ساعتين والتخلص من الوسط السائل بسكبه بعناية دون فقد للخلايا الراكدة ( </a:t>
            </a:r>
            <a:r>
              <a:rPr lang="en-US" sz="3400" dirty="0">
                <a:latin typeface="Times New Roman"/>
                <a:ea typeface="Times New Roman"/>
                <a:cs typeface="Simplified Arabic"/>
              </a:rPr>
              <a:t>Dixon</a:t>
            </a:r>
            <a:r>
              <a:rPr lang="ar-IQ" sz="3400" dirty="0">
                <a:latin typeface="Times New Roman"/>
                <a:ea typeface="Times New Roman"/>
                <a:cs typeface="Simplified Arabic"/>
              </a:rPr>
              <a:t>, </a:t>
            </a:r>
            <a:r>
              <a:rPr lang="en-US" sz="3400" dirty="0">
                <a:latin typeface="Times New Roman"/>
                <a:ea typeface="Times New Roman"/>
                <a:cs typeface="Simplified Arabic"/>
              </a:rPr>
              <a:t>1985</a:t>
            </a:r>
            <a:r>
              <a:rPr lang="ar-IQ" sz="3400" dirty="0">
                <a:latin typeface="Times New Roman"/>
                <a:ea typeface="Times New Roman"/>
                <a:cs typeface="Simplified Arabic"/>
              </a:rPr>
              <a:t> ) وأعيدت المزرعة الى الحاضنة لغرض نمو المزرعة بالظروف السابقة نفسها. </a:t>
            </a:r>
            <a:endParaRPr lang="en-US" sz="3400" dirty="0">
              <a:latin typeface="Times New Roman"/>
              <a:ea typeface="Times New Roman"/>
            </a:endParaRPr>
          </a:p>
          <a:p>
            <a:pPr algn="just"/>
            <a:endParaRPr lang="ar-IQ" dirty="0"/>
          </a:p>
        </p:txBody>
      </p:sp>
    </p:spTree>
    <p:extLst>
      <p:ext uri="{BB962C8B-B14F-4D97-AF65-F5344CB8AC3E}">
        <p14:creationId xmlns:p14="http://schemas.microsoft.com/office/powerpoint/2010/main" val="315847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 calcmode="lin" valueType="num">
                                      <p:cBhvr>
                                        <p:cTn id="9" dur="1250" fill="hold"/>
                                        <p:tgtEl>
                                          <p:spTgt spid="4"/>
                                        </p:tgtEl>
                                        <p:attrNameLst>
                                          <p:attrName>style.rotation</p:attrName>
                                        </p:attrNameLst>
                                      </p:cBhvr>
                                      <p:tavLst>
                                        <p:tav tm="0">
                                          <p:val>
                                            <p:fltVal val="90"/>
                                          </p:val>
                                        </p:tav>
                                        <p:tav tm="100000">
                                          <p:val>
                                            <p:fltVal val="0"/>
                                          </p:val>
                                        </p:tav>
                                      </p:tavLst>
                                    </p:anim>
                                    <p:animEffect transition="in" filter="fade">
                                      <p:cBhvr>
                                        <p:cTn id="10" dur="1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3824</TotalTime>
  <Words>1135</Words>
  <Application>Microsoft Office PowerPoint</Application>
  <PresentationFormat>عرض على الشاشة (3:4)‏</PresentationFormat>
  <Paragraphs>138</Paragraphs>
  <Slides>28</Slides>
  <Notes>1</Notes>
  <HiddenSlides>0</HiddenSlides>
  <MMClips>0</MMClips>
  <ScaleCrop>false</ScaleCrop>
  <HeadingPairs>
    <vt:vector size="4" baseType="variant">
      <vt:variant>
        <vt:lpstr>نسق</vt:lpstr>
      </vt:variant>
      <vt:variant>
        <vt:i4>3</vt:i4>
      </vt:variant>
      <vt:variant>
        <vt:lpstr>عناوين الشرائح</vt:lpstr>
      </vt:variant>
      <vt:variant>
        <vt:i4>28</vt:i4>
      </vt:variant>
    </vt:vector>
  </HeadingPairs>
  <TitlesOfParts>
    <vt:vector size="31" baseType="lpstr">
      <vt:lpstr>تدفق</vt:lpstr>
      <vt:lpstr>نسق Office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Materials and methods</vt:lpstr>
      <vt:lpstr>عرض تقديمي في PowerPoint</vt:lpstr>
      <vt:lpstr>ادامة مزارع الكالس وتقدير اوزانها الطرية</vt:lpstr>
      <vt:lpstr>إنشاء مزارع المعلقات الخلوية</vt:lpstr>
      <vt:lpstr> زراعة المعلقات الخلوية</vt:lpstr>
      <vt:lpstr>عرض تقديمي في PowerPoint</vt:lpstr>
      <vt:lpstr> أستخلاص وفصل الستيرويدات. </vt:lpstr>
      <vt:lpstr> ظروف تشخيص النماذج القياسية من الستيرويدات والمركبات المفصولة من العينات المنتخبة. </vt:lpstr>
      <vt:lpstr>النتائج  Results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التوصيات</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memory</dc:creator>
  <cp:lastModifiedBy>memory</cp:lastModifiedBy>
  <cp:revision>268</cp:revision>
  <dcterms:created xsi:type="dcterms:W3CDTF">2013-02-23T09:38:35Z</dcterms:created>
  <dcterms:modified xsi:type="dcterms:W3CDTF">2016-12-14T19:37:09Z</dcterms:modified>
</cp:coreProperties>
</file>